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5"/>
  </p:notesMasterIdLst>
  <p:sldIdLst>
    <p:sldId id="256" r:id="rId3"/>
    <p:sldId id="292" r:id="rId4"/>
    <p:sldId id="275" r:id="rId5"/>
    <p:sldId id="305" r:id="rId6"/>
    <p:sldId id="295" r:id="rId7"/>
    <p:sldId id="309" r:id="rId8"/>
    <p:sldId id="303" r:id="rId9"/>
    <p:sldId id="307" r:id="rId10"/>
    <p:sldId id="308" r:id="rId11"/>
    <p:sldId id="287" r:id="rId12"/>
    <p:sldId id="321" r:id="rId13"/>
    <p:sldId id="322" r:id="rId14"/>
    <p:sldId id="306" r:id="rId15"/>
    <p:sldId id="310" r:id="rId16"/>
    <p:sldId id="311" r:id="rId17"/>
    <p:sldId id="293" r:id="rId18"/>
    <p:sldId id="304" r:id="rId19"/>
    <p:sldId id="294" r:id="rId20"/>
    <p:sldId id="288" r:id="rId21"/>
    <p:sldId id="296" r:id="rId22"/>
    <p:sldId id="297" r:id="rId23"/>
    <p:sldId id="298" r:id="rId24"/>
    <p:sldId id="300" r:id="rId25"/>
    <p:sldId id="312" r:id="rId26"/>
    <p:sldId id="313" r:id="rId27"/>
    <p:sldId id="314" r:id="rId28"/>
    <p:sldId id="315" r:id="rId29"/>
    <p:sldId id="316" r:id="rId30"/>
    <p:sldId id="317" r:id="rId31"/>
    <p:sldId id="318" r:id="rId32"/>
    <p:sldId id="319" r:id="rId33"/>
    <p:sldId id="320" r:id="rId3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7" autoAdjust="0"/>
    <p:restoredTop sz="94660"/>
  </p:normalViewPr>
  <p:slideViewPr>
    <p:cSldViewPr snapToGrid="0">
      <p:cViewPr varScale="1">
        <p:scale>
          <a:sx n="89" d="100"/>
          <a:sy n="89" d="100"/>
        </p:scale>
        <p:origin x="146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8091060-0075-446E-A80E-329CE05987DC}" type="datetimeFigureOut">
              <a:rPr lang="en-US" smtClean="0"/>
              <a:t>4/21/2021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C56875-2910-4EC5-A6CC-115ECB2322EB}" type="slidenum">
              <a:rPr lang="en-US" smtClean="0"/>
              <a:t>‹#›</a:t>
            </a:fld>
            <a:endParaRPr lang="en-US"/>
          </a:p>
        </p:txBody>
      </p:sp>
    </p:spTree>
    <p:extLst>
      <p:ext uri="{BB962C8B-B14F-4D97-AF65-F5344CB8AC3E}">
        <p14:creationId xmlns:p14="http://schemas.microsoft.com/office/powerpoint/2010/main" val="17703185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B487C07-048D-4E5C-8117-CA57E5C7715E}" type="slidenum">
              <a:rPr kumimoji="0" lang="en-US" sz="1200" b="0" i="0" u="none" strike="noStrike" kern="1200" cap="none" spc="0" normalizeH="0" baseline="0" noProof="0" smtClean="0">
                <a:ln>
                  <a:noFill/>
                </a:ln>
                <a:solidFill>
                  <a:srgbClr val="000000"/>
                </a:solidFill>
                <a:effectLst/>
                <a:uLnTx/>
                <a:uFillTx/>
                <a:latin typeface="Gill Sans" charset="0"/>
                <a:ea typeface="+mn-ea"/>
                <a:cs typeface="+mn-cs"/>
                <a:sym typeface="Gill Sans" charset="0"/>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a:ln>
                <a:noFill/>
              </a:ln>
              <a:solidFill>
                <a:srgbClr val="000000"/>
              </a:solidFill>
              <a:effectLst/>
              <a:uLnTx/>
              <a:uFillTx/>
              <a:latin typeface="Gill Sans" charset="0"/>
              <a:ea typeface="+mn-ea"/>
              <a:cs typeface="+mn-cs"/>
              <a:sym typeface="Gill Sans" charset="0"/>
            </a:endParaRPr>
          </a:p>
        </p:txBody>
      </p:sp>
    </p:spTree>
    <p:extLst>
      <p:ext uri="{BB962C8B-B14F-4D97-AF65-F5344CB8AC3E}">
        <p14:creationId xmlns:p14="http://schemas.microsoft.com/office/powerpoint/2010/main" val="2019039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MP1:</a:t>
            </a:r>
            <a:r>
              <a:rPr lang="en-US" dirty="0"/>
              <a:t> We have</a:t>
            </a:r>
            <a:r>
              <a:rPr lang="en-US" baseline="0" dirty="0"/>
              <a:t> been putting out the word of the CVR shut down. The timer is set on the CVR </a:t>
            </a:r>
            <a:r>
              <a:rPr lang="en-US" baseline="0" dirty="0" err="1"/>
              <a:t>HomePage</a:t>
            </a:r>
            <a:r>
              <a:rPr lang="en-US" baseline="0" dirty="0"/>
              <a:t>. I know everyone loves it and doesn’t want it to go away, but it’s gone on 15 June.  Everyone using CVR should migrate their data to AFNet Teams or it will be lost. When we say AFNet Teams, we are talking about the same Teams that was introduced to the AFNet by our CHES team which brought many services into the O365 Cloud environment. So for those who are still a little confused because AFNet Teams has had several nicknames like CHES Teams and O365 Teams, on 15 Jun, their will only be just Teams.</a:t>
            </a:r>
          </a:p>
          <a:p>
            <a:endParaRPr lang="en-US" baseline="0" dirty="0"/>
          </a:p>
          <a:p>
            <a:r>
              <a:rPr lang="en-US" b="1" u="sng" baseline="0" dirty="0"/>
              <a:t>MP2</a:t>
            </a:r>
            <a:r>
              <a:rPr lang="en-US" b="0" u="none" baseline="0" dirty="0"/>
              <a:t>:  The Air Force has set up a CVR Sunset working group and has been placing all the latest updates in the </a:t>
            </a:r>
            <a:r>
              <a:rPr lang="en-US" baseline="0" dirty="0"/>
              <a:t>The HQ CCC Air Force Portal site.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77804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t>MP1</a:t>
            </a:r>
            <a:r>
              <a:rPr lang="en-US" dirty="0"/>
              <a:t>:  In the HQ CCC AF Portal site,</a:t>
            </a:r>
            <a:r>
              <a:rPr lang="en-US" baseline="0" dirty="0"/>
              <a:t> you will find a section with the CVR Shutdown information. This site </a:t>
            </a:r>
            <a:r>
              <a:rPr lang="en-US" sz="1200" kern="1200" dirty="0">
                <a:solidFill>
                  <a:schemeClr val="tx1"/>
                </a:solidFill>
                <a:effectLst/>
                <a:latin typeface="+mn-lt"/>
                <a:ea typeface="+mn-ea"/>
                <a:cs typeface="+mn-cs"/>
              </a:rPr>
              <a:t>contain answers to frequently asked questions, a data migration guide, and other important information.</a:t>
            </a:r>
            <a:r>
              <a:rPr lang="en-US" sz="1200" kern="1200" baseline="0" dirty="0">
                <a:solidFill>
                  <a:schemeClr val="tx1"/>
                </a:solidFill>
                <a:effectLst/>
                <a:latin typeface="+mn-lt"/>
                <a:ea typeface="+mn-ea"/>
                <a:cs typeface="+mn-cs"/>
              </a:rPr>
              <a:t> </a:t>
            </a:r>
            <a:r>
              <a:rPr lang="en-US" baseline="0" dirty="0"/>
              <a:t>This information should be shared with the individual users. The intent of this site is to provide the latest updates and information such as AFNet Teams Access Instructions, CVR to AFNet Teams Feature Alignment and a CVR Shutdown One Pager.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5835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a:t>MP1</a:t>
            </a:r>
            <a:r>
              <a:rPr lang="en-US" dirty="0"/>
              <a:t>:</a:t>
            </a:r>
            <a:r>
              <a:rPr lang="en-US" baseline="0" dirty="0"/>
              <a:t>  The AFNet Teams Access instructions are for those new users who NEVER used it before and need a little help getting set up.  </a:t>
            </a:r>
          </a:p>
          <a:p>
            <a:pPr marL="0" indent="0">
              <a:buNone/>
            </a:pPr>
            <a:endParaRPr lang="en-US" baseline="0" dirty="0"/>
          </a:p>
          <a:p>
            <a:pPr marL="0" indent="0">
              <a:buNone/>
            </a:pPr>
            <a:r>
              <a:rPr lang="en-US" b="1" u="sng" baseline="0" dirty="0"/>
              <a:t>MP2</a:t>
            </a:r>
            <a:r>
              <a:rPr lang="en-US" baseline="0" dirty="0"/>
              <a:t>:  For accessing through the web, Chrome or Edge is recommended using your 16 digit CAC certificate.  Copy and paste the URL and when prompted, enter the full AF email address.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14597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1" u="sng" dirty="0"/>
              <a:t>MP1</a:t>
            </a:r>
            <a:r>
              <a:rPr lang="en-US" dirty="0"/>
              <a:t>:</a:t>
            </a:r>
            <a:r>
              <a:rPr lang="en-US" baseline="0" dirty="0"/>
              <a:t>  To access through the Desktop, ensure you are completely logged of CVR Teams if that is what you’ve been using.</a:t>
            </a:r>
          </a:p>
          <a:p>
            <a:pPr marL="0" indent="0">
              <a:buNone/>
            </a:pPr>
            <a:endParaRPr lang="en-US" baseline="0" dirty="0"/>
          </a:p>
          <a:p>
            <a:pPr marL="0" indent="0">
              <a:buNone/>
            </a:pPr>
            <a:r>
              <a:rPr lang="en-US" b="1" u="sng" baseline="0" dirty="0"/>
              <a:t>MP2</a:t>
            </a:r>
            <a:r>
              <a:rPr lang="en-US" baseline="0" dirty="0"/>
              <a:t>:  Click on the Microsoft Teams icon, delete the old CVR email address or the 16 digit </a:t>
            </a:r>
            <a:r>
              <a:rPr lang="en-US" baseline="0" dirty="0" err="1"/>
              <a:t>PIV@mil</a:t>
            </a:r>
            <a:r>
              <a:rPr lang="en-US" baseline="0" dirty="0"/>
              <a:t> and then enter your full AF email address. That should get you into AFNet Teams.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65433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MP1:</a:t>
            </a:r>
            <a:r>
              <a:rPr lang="en-US" b="1" u="sng" baseline="0" dirty="0"/>
              <a:t>  </a:t>
            </a:r>
            <a:r>
              <a:rPr lang="en-US" baseline="0" dirty="0"/>
              <a:t>Another good source of information that is being updated on the CCC AF Portal site is the </a:t>
            </a:r>
            <a:r>
              <a:rPr lang="en-US" u="sng" baseline="0" dirty="0"/>
              <a:t>CVR to AFNet Teams Feature Alignment pdf file</a:t>
            </a:r>
            <a:r>
              <a:rPr lang="en-US" baseline="0" dirty="0"/>
              <a:t>.  This shows a side by side comparison of CVR to the AFNet or CHES Teams capabilities.</a:t>
            </a:r>
          </a:p>
          <a:p>
            <a:endParaRPr lang="en-US" baseline="0" dirty="0"/>
          </a:p>
          <a:p>
            <a:r>
              <a:rPr lang="en-US" b="1" u="sng" baseline="0" dirty="0"/>
              <a:t>SP1</a:t>
            </a:r>
            <a:r>
              <a:rPr lang="en-US" baseline="0" dirty="0"/>
              <a:t>:  Green shows capabilities that are current, Yellow have expected completion dates and Red is not till the end of this year or next. </a:t>
            </a:r>
          </a:p>
          <a:p>
            <a:r>
              <a:rPr lang="en-US" b="1" u="sng" baseline="0" dirty="0"/>
              <a:t>SP2:  </a:t>
            </a:r>
            <a:r>
              <a:rPr lang="en-US" b="0" u="none" baseline="0" dirty="0"/>
              <a:t>One of the big questions we have is the Meeting Dial-In Number feature. This is forecasted to be available hopefully before the 15 June Shutdown. </a:t>
            </a:r>
            <a:endParaRPr lang="en-US" b="1" u="sng"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75254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MP1:</a:t>
            </a:r>
            <a:r>
              <a:rPr lang="en-US" b="1" u="sng" baseline="0" dirty="0"/>
              <a:t>  </a:t>
            </a:r>
            <a:r>
              <a:rPr lang="en-US" baseline="0" dirty="0"/>
              <a:t>Here are more capabilities and timeframe on when they should be available. </a:t>
            </a:r>
          </a:p>
          <a:p>
            <a:endParaRPr lang="en-US" baseline="0"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7946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dirty="0"/>
              <a:t>MP1</a:t>
            </a:r>
            <a:r>
              <a:rPr lang="en-US" u="sng" dirty="0"/>
              <a:t>: </a:t>
            </a:r>
            <a:r>
              <a:rPr lang="en-US" u="none" dirty="0"/>
              <a:t>Another</a:t>
            </a:r>
            <a:r>
              <a:rPr lang="en-US" u="none" baseline="0" dirty="0"/>
              <a:t> great feature provided by our O365 team is Evolve 365 training.  As long as you sign up with the following email domains, you’ll be able to take advantage of Microsoft Skill training, videos, webinars and articles.  This is a great source for NEW AFNet Teams users as this provides training on Teams capabilities. </a:t>
            </a:r>
            <a:endParaRPr lang="en-US" u="sng"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BAA54-DCF4-4883-954E-98A0E7301DC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9880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8C5FA35-A4CA-4A68-A6E2-AEC0A91C8395}"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41292021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5FA35-A4CA-4A68-A6E2-AEC0A91C8395}"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17983966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5FA35-A4CA-4A68-A6E2-AEC0A91C8395}"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27210625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2AB16-8400-416D-9A18-98CADD0D8A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14C3CE-0A26-4F93-B6FE-9999B91F4E9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DE42C81-3CFF-4B44-8B42-F40AAD276FF3}"/>
              </a:ext>
            </a:extLst>
          </p:cNvPr>
          <p:cNvSpPr>
            <a:spLocks noGrp="1"/>
          </p:cNvSpPr>
          <p:nvPr>
            <p:ph type="dt" sz="half" idx="10"/>
          </p:nvPr>
        </p:nvSpPr>
        <p:spPr/>
        <p:txBody>
          <a:bodyPr/>
          <a:lstStyle/>
          <a:p>
            <a:pPr defTabSz="685800"/>
            <a:fld id="{807755EF-3E62-4BE3-97A6-28F882932931}" type="datetimeFigureOut">
              <a:rPr lang="en-US" smtClean="0">
                <a:solidFill>
                  <a:prstClr val="black">
                    <a:tint val="75000"/>
                  </a:prstClr>
                </a:solidFill>
              </a:rPr>
              <a:pPr defTabSz="685800"/>
              <a:t>4/21/2021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9A0248F6-65CE-45CE-A716-81E33D6F75C6}"/>
              </a:ext>
            </a:extLst>
          </p:cNvPr>
          <p:cNvSpPr>
            <a:spLocks noGrp="1"/>
          </p:cNvSpPr>
          <p:nvPr>
            <p:ph type="ftr" sz="quarter" idx="11"/>
          </p:nvPr>
        </p:nvSpPr>
        <p:spPr/>
        <p:txBody>
          <a:body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57D32CC-1787-4D5D-A3B6-F32A68C7D692}"/>
              </a:ext>
            </a:extLst>
          </p:cNvPr>
          <p:cNvSpPr>
            <a:spLocks noGrp="1"/>
          </p:cNvSpPr>
          <p:nvPr>
            <p:ph type="sldNum" sz="quarter" idx="12"/>
          </p:nvPr>
        </p:nvSpPr>
        <p:spPr/>
        <p:txBody>
          <a:bodyPr/>
          <a:lstStyle/>
          <a:p>
            <a:pPr defTabSz="685800"/>
            <a:fld id="{AA5875E1-6AE1-4B50-8E0F-787D5E7C2C0A}"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20869616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8C5FA35-A4CA-4A68-A6E2-AEC0A91C8395}"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956781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78C5FA35-A4CA-4A68-A6E2-AEC0A91C8395}" type="datetimeFigureOut">
              <a:rPr lang="en-US" smtClean="0"/>
              <a:t>4/21/2021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3391059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8C5FA35-A4CA-4A68-A6E2-AEC0A91C8395}"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1786708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8C5FA35-A4CA-4A68-A6E2-AEC0A91C8395}" type="datetimeFigureOut">
              <a:rPr lang="en-US" smtClean="0"/>
              <a:t>4/21/2021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31338739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8C5FA35-A4CA-4A68-A6E2-AEC0A91C8395}" type="datetimeFigureOut">
              <a:rPr lang="en-US" smtClean="0"/>
              <a:t>4/21/2021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365259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5FA35-A4CA-4A68-A6E2-AEC0A91C8395}" type="datetimeFigureOut">
              <a:rPr lang="en-US" smtClean="0"/>
              <a:t>4/21/2021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26214898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C5FA35-A4CA-4A68-A6E2-AEC0A91C8395}"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964360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8C5FA35-A4CA-4A68-A6E2-AEC0A91C8395}" type="datetimeFigureOut">
              <a:rPr lang="en-US" smtClean="0"/>
              <a:t>4/21/2021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214BE-0D3E-4E47-A3CA-9D8FBCC14D60}" type="slidenum">
              <a:rPr lang="en-US" smtClean="0"/>
              <a:t>‹#›</a:t>
            </a:fld>
            <a:endParaRPr lang="en-US"/>
          </a:p>
        </p:txBody>
      </p:sp>
    </p:spTree>
    <p:extLst>
      <p:ext uri="{BB962C8B-B14F-4D97-AF65-F5344CB8AC3E}">
        <p14:creationId xmlns:p14="http://schemas.microsoft.com/office/powerpoint/2010/main" val="21064729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C5FA35-A4CA-4A68-A6E2-AEC0A91C8395}" type="datetimeFigureOut">
              <a:rPr lang="en-US" smtClean="0"/>
              <a:t>4/21/2021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214BE-0D3E-4E47-A3CA-9D8FBCC14D60}" type="slidenum">
              <a:rPr lang="en-US" smtClean="0"/>
              <a:t>‹#›</a:t>
            </a:fld>
            <a:endParaRPr lang="en-US"/>
          </a:p>
        </p:txBody>
      </p:sp>
    </p:spTree>
    <p:extLst>
      <p:ext uri="{BB962C8B-B14F-4D97-AF65-F5344CB8AC3E}">
        <p14:creationId xmlns:p14="http://schemas.microsoft.com/office/powerpoint/2010/main" val="17966198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20BB18-CD28-4629-9761-AC01A3BAC593}"/>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B2C1A1-3F3C-4955-98F2-1362A1AD3639}"/>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BD0C5F6-5EEE-426D-9596-826CCDA7D20B}"/>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07755EF-3E62-4BE3-97A6-28F882932931}" type="datetimeFigureOut">
              <a:rPr lang="en-US" smtClean="0"/>
              <a:t>4/21/2021</a:t>
            </a:fld>
            <a:endParaRPr lang="en-US"/>
          </a:p>
        </p:txBody>
      </p:sp>
      <p:sp>
        <p:nvSpPr>
          <p:cNvPr id="5" name="Footer Placeholder 4">
            <a:extLst>
              <a:ext uri="{FF2B5EF4-FFF2-40B4-BE49-F238E27FC236}">
                <a16:creationId xmlns:a16="http://schemas.microsoft.com/office/drawing/2014/main" id="{E342D404-D13F-4D09-8A25-E55A6EDAD9E8}"/>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50FA8EC-3149-4D26-A170-A5369DEF1E5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A5875E1-6AE1-4B50-8E0F-787D5E7C2C0A}" type="slidenum">
              <a:rPr lang="en-US" smtClean="0"/>
              <a:t>‹#›</a:t>
            </a:fld>
            <a:endParaRPr lang="en-US"/>
          </a:p>
        </p:txBody>
      </p:sp>
    </p:spTree>
    <p:extLst>
      <p:ext uri="{BB962C8B-B14F-4D97-AF65-F5344CB8AC3E}">
        <p14:creationId xmlns:p14="http://schemas.microsoft.com/office/powerpoint/2010/main" val="2110706048"/>
      </p:ext>
    </p:extLst>
  </p:cSld>
  <p:clrMap bg1="lt1" tx1="dk1" bg2="lt2" tx2="dk2" accent1="accent1" accent2="accent2" accent3="accent3" accent4="accent4" accent5="accent5" accent6="accent6" hlink="hlink" folHlink="folHlink"/>
  <p:sldLayoutIdLst>
    <p:sldLayoutId id="2147483673"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austin.harvill.1@us.af.mil" TargetMode="External"/><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ontrol.m360mobile.com/uploads/1021/images/thumb/event/pdf/MHFAxBuckley.pdf" TargetMode="Externa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hyperlink" Target="mailto:jacob.freirdich@us.af.mil"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hyperlink" Target="https://control.m360mobile.com/uploads/1021/images/thumb/references/pdf/April2021HPWWNutrition_1619036271.pdf" TargetMode="Externa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cid:image003.jpg@01D729DD.9453A560" TargetMode="External"/><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hyperlink" Target="https://download.militaryonesource.mil/12038/FAP/MCFP-CAPM2021-Flyer.pdf"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usvetrow.org/scholarships.html" TargetMode="External"/><Relationship Id="rId2" Type="http://schemas.openxmlformats.org/officeDocument/2006/relationships/hyperlink" Target="mailto:admin@usvetrow.com" TargetMode="Externa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us02web.zoom.us/j/9039126066?pwd=YW84ZVJiZmdReTlJMTA3Q21rS1NMdz09"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control.m360mobile.com/uploads/1021/images/thumb/references/pdf/PublicReleaseSocialMediaFlyerforCONGVaccinations25MAR21_1616775588.pdf" TargetMode="Externa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dha.ncr.comm.mbx.prevent-substance-misuse@mail.mil" TargetMode="External"/><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www.my.af.mil/gcss-af/USAF/ep/globalTab.do?channelPageId=sE66807CD6D089CAC016D1CE8DE3E003C" TargetMode="External"/><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hyperlink" Target="https://www.my.af.mil/gcss-af/USAF/ep/globalTab.do?channelPageId=sE66807CD6D089CAC016D1CE8DE3E003C" TargetMode="External"/><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hyperlink" Target="https://www.my.af.mil/gcss-af/USAF/AFP40/d/sE66807CD6D089CAC016D1CE8DE3E003C/Files/editorial/CVR%20Shutdown%20One%20Pager_31Mar21.pdf" TargetMode="External"/><Relationship Id="rId5" Type="http://schemas.openxmlformats.org/officeDocument/2006/relationships/hyperlink" Target="https://www.my.af.mil/gcss-af/USAF/AFP40/d/sE66807CD6D089CAC016D1CE8DE3E003C/Files/editorial/CVR%20to%20AFNet%20Teams%20Feature%20Alignment_2Apr21.pdf" TargetMode="External"/><Relationship Id="rId4" Type="http://schemas.openxmlformats.org/officeDocument/2006/relationships/hyperlink" Target="https://www.my.af.mil/gcss-af/USAF/AFP40/d/sE66807CD6D089CAC016D1CE8DE3E003C/Files/editorial/AFNet%20Teams%20Access%20Instructions.pd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my.af.mil/gcss-af/USAF/AFP40/d/sE66807CD6D089CAC016D1CE8DE3E003C/Files/editorial/AFNet%20Teams%20Access%20Instructions.pdf"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3" Type="http://schemas.openxmlformats.org/officeDocument/2006/relationships/hyperlink" Target="https://www.my.af.mil/gcss-af/USAF/AFP40/d/sE66807CD6D089CAC016D1CE8DE3E003C/Files/editorial/AFNet%20Teams%20Access%20Instructions.pdf" TargetMode="External"/><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www.my.af.mil/gcss-af/USAF/AFP40/d/sE66807CD6D089CAC016D1CE8DE3E003C/Files/editorial/CVR%20to%20AFNet%20Teams%20Feature%20Alignment_2Apr21.pdf"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hyperlink" Target="https://www.my.af.mil/gcss-af/USAF/AFP40/d/sE66807CD6D089CAC016D1CE8DE3E003C/Files/editorial/CVR%20to%20AFNet%20Teams%20Feature%20Alignment_2Apr21.pdf" TargetMode="External"/><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 Target="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9.png"/><Relationship Id="rId4" Type="http://schemas.openxmlformats.org/officeDocument/2006/relationships/hyperlink" Target="https://afteams.evolvetraining365.com/"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hyperlink" Target="mailto:Lance.k.ellis2.ctr@mail.mil" TargetMode="External"/><Relationship Id="rId4" Type="http://schemas.openxmlformats.org/officeDocument/2006/relationships/image" Target="../media/image4.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hyperlink" Target="https://www.angstrongbonds.org/ems/url/IkSfcpCQtEgDHRHrg2FKjg" TargetMode="External"/><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hyperlink" Target="https://control.m360mobile.com/uploads/1021/images/thumb/event/pdf/Sturm_MT_GeneralFlyer.pdf" TargetMode="External"/><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hyperlink" Target="https://teams.microsoft.com/l/meetup-join/19%3ameeting_Y2ZmNGJhOGItMDZhZC00YjM2LTlmOGUtN2NkYWJhOTljZjc5%40thread.v2/0?context=%7b%22Tid%22%3a%2221acfbb3-32be-4715-9025-1e2f015cbbe9%22%2c%22Oid%22%3a%22dd8d52ed-ae2b-4444-ad92-e541b7b4c236%22%7d"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facebook.com/140WG/" TargetMode="External"/><Relationship Id="rId2" Type="http://schemas.openxmlformats.org/officeDocument/2006/relationships/hyperlink" Target="https://einvitations.afit.edu/inv/index.cfm?i=589318&amp;k=07694B0A7A5F"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control.m360mobile.com/uploads/1021/images/thumb/event/pdf/Colorado_Elks_(1).pdf" TargetMode="External"/><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086"/>
            <a:ext cx="9144000" cy="967154"/>
          </a:xfrm>
        </p:spPr>
        <p:txBody>
          <a:bodyPr>
            <a:noAutofit/>
          </a:bodyPr>
          <a:lstStyle/>
          <a:p>
            <a:r>
              <a:rPr lang="en-US" sz="4800" b="1" dirty="0" smtClean="0">
                <a:latin typeface="Adobe Heiti Std R" panose="020B0400000000000000" pitchFamily="34" charset="-128"/>
                <a:ea typeface="Adobe Heiti Std R" panose="020B0400000000000000" pitchFamily="34" charset="-128"/>
              </a:rPr>
              <a:t>Cougar Tales – 21 APR 2021</a:t>
            </a:r>
            <a:endParaRPr lang="en-US" b="1" dirty="0">
              <a:latin typeface="Adobe Heiti Std R" panose="020B0400000000000000" pitchFamily="34" charset="-128"/>
              <a:ea typeface="Adobe Heiti Std R" panose="020B0400000000000000" pitchFamily="34" charset="-128"/>
            </a:endParaRPr>
          </a:p>
        </p:txBody>
      </p:sp>
      <p:sp>
        <p:nvSpPr>
          <p:cNvPr id="4" name="TextBox 3"/>
          <p:cNvSpPr txBox="1"/>
          <p:nvPr/>
        </p:nvSpPr>
        <p:spPr>
          <a:xfrm>
            <a:off x="3909669" y="1073068"/>
            <a:ext cx="5064370" cy="5478423"/>
          </a:xfrm>
          <a:prstGeom prst="rect">
            <a:avLst/>
          </a:prstGeom>
          <a:noFill/>
        </p:spPr>
        <p:txBody>
          <a:bodyPr wrap="square" rtlCol="0">
            <a:spAutoFit/>
          </a:bodyPr>
          <a:lstStyle/>
          <a:p>
            <a:r>
              <a:rPr lang="en-US" sz="1400" b="1" dirty="0" smtClean="0">
                <a:ea typeface="Adobe Heiti Std R" panose="020B0400000000000000" pitchFamily="34" charset="-128"/>
              </a:rPr>
              <a:t>COVID:</a:t>
            </a:r>
          </a:p>
          <a:p>
            <a:r>
              <a:rPr lang="en-US" sz="1400" dirty="0" smtClean="0">
                <a:ea typeface="Adobe Heiti Std R" panose="020B0400000000000000" pitchFamily="34" charset="-128"/>
              </a:rPr>
              <a:t>Vaccines Free for ALL!</a:t>
            </a:r>
          </a:p>
          <a:p>
            <a:r>
              <a:rPr lang="en-US" sz="1400" dirty="0" smtClean="0">
                <a:ea typeface="Adobe Heiti Std R" panose="020B0400000000000000" pitchFamily="34" charset="-128"/>
              </a:rPr>
              <a:t>Vaccine Hotline</a:t>
            </a:r>
          </a:p>
          <a:p>
            <a:endParaRPr lang="en-US" sz="1400" b="1" dirty="0" smtClean="0">
              <a:ea typeface="Adobe Heiti Std R" panose="020B0400000000000000" pitchFamily="34" charset="-128"/>
            </a:endParaRPr>
          </a:p>
          <a:p>
            <a:r>
              <a:rPr lang="en-US" sz="1400" b="1" dirty="0" smtClean="0">
                <a:ea typeface="Adobe Heiti Std R" panose="020B0400000000000000" pitchFamily="34" charset="-128"/>
              </a:rPr>
              <a:t>Events:</a:t>
            </a:r>
          </a:p>
          <a:p>
            <a:r>
              <a:rPr lang="en-US" sz="1400" dirty="0" smtClean="0">
                <a:ea typeface="Adobe Heiti Std R" panose="020B0400000000000000" pitchFamily="34" charset="-128"/>
              </a:rPr>
              <a:t>Military Child Celebration – April 24</a:t>
            </a:r>
          </a:p>
          <a:p>
            <a:r>
              <a:rPr lang="en-US" sz="1400" dirty="0" smtClean="0">
                <a:ea typeface="Adobe Heiti Std R" panose="020B0400000000000000" pitchFamily="34" charset="-128"/>
              </a:rPr>
              <a:t>Virtual Music Therapy Group – Mondays, April 26 – June 7</a:t>
            </a:r>
          </a:p>
          <a:p>
            <a:r>
              <a:rPr lang="en-US" sz="1400" dirty="0" smtClean="0">
                <a:ea typeface="Adobe Heiti Std R" panose="020B0400000000000000" pitchFamily="34" charset="-128"/>
              </a:rPr>
              <a:t>Strong Bonds Couple Luncheon – 25 April</a:t>
            </a:r>
          </a:p>
          <a:p>
            <a:r>
              <a:rPr lang="en-US" sz="1400" dirty="0">
                <a:ea typeface="Adobe Heiti Std R" panose="020B0400000000000000" pitchFamily="34" charset="-128"/>
              </a:rPr>
              <a:t>Love and Logic Parenting class </a:t>
            </a:r>
            <a:r>
              <a:rPr lang="en-US" sz="1400" dirty="0" smtClean="0">
                <a:ea typeface="Adobe Heiti Std R" panose="020B0400000000000000" pitchFamily="34" charset="-128"/>
              </a:rPr>
              <a:t>– 27 April</a:t>
            </a:r>
          </a:p>
          <a:p>
            <a:r>
              <a:rPr lang="en-US" sz="1400" dirty="0" smtClean="0">
                <a:ea typeface="Adobe Heiti Std R" panose="020B0400000000000000" pitchFamily="34" charset="-128"/>
              </a:rPr>
              <a:t>240</a:t>
            </a:r>
            <a:r>
              <a:rPr lang="en-US" sz="1400" baseline="30000" dirty="0" smtClean="0">
                <a:ea typeface="Adobe Heiti Std R" panose="020B0400000000000000" pitchFamily="34" charset="-128"/>
              </a:rPr>
              <a:t>th</a:t>
            </a:r>
            <a:r>
              <a:rPr lang="en-US" sz="1400" dirty="0" smtClean="0">
                <a:ea typeface="Adobe Heiti Std R" panose="020B0400000000000000" pitchFamily="34" charset="-128"/>
              </a:rPr>
              <a:t> Change of Command – May 1</a:t>
            </a:r>
          </a:p>
          <a:p>
            <a:r>
              <a:rPr lang="en-US" sz="1400" dirty="0">
                <a:ea typeface="Adobe Heiti Std R" panose="020B0400000000000000" pitchFamily="34" charset="-128"/>
              </a:rPr>
              <a:t>Mental Health First Aid Course – May </a:t>
            </a:r>
            <a:r>
              <a:rPr lang="en-US" sz="1400" dirty="0" smtClean="0">
                <a:ea typeface="Adobe Heiti Std R" panose="020B0400000000000000" pitchFamily="34" charset="-128"/>
              </a:rPr>
              <a:t>7</a:t>
            </a:r>
          </a:p>
          <a:p>
            <a:r>
              <a:rPr lang="en-US" sz="1400" dirty="0" smtClean="0">
                <a:ea typeface="Adobe Heiti Std R" panose="020B0400000000000000" pitchFamily="34" charset="-128"/>
              </a:rPr>
              <a:t>Re-Creation Encore! YouTube Live Music – May 10</a:t>
            </a:r>
            <a:endParaRPr lang="en-US" sz="1400" dirty="0">
              <a:ea typeface="Adobe Heiti Std R" panose="020B0400000000000000" pitchFamily="34" charset="-128"/>
            </a:endParaRPr>
          </a:p>
          <a:p>
            <a:endParaRPr lang="en-US" sz="1400" b="1" dirty="0" smtClean="0">
              <a:ea typeface="Adobe Heiti Std R" panose="020B0400000000000000" pitchFamily="34" charset="-128"/>
            </a:endParaRPr>
          </a:p>
          <a:p>
            <a:r>
              <a:rPr lang="en-US" sz="1400" b="1" dirty="0" smtClean="0">
                <a:ea typeface="Adobe Heiti Std R" panose="020B0400000000000000" pitchFamily="34" charset="-128"/>
              </a:rPr>
              <a:t>Announcements:</a:t>
            </a:r>
          </a:p>
          <a:p>
            <a:r>
              <a:rPr lang="en-US" sz="1400" dirty="0" smtClean="0">
                <a:ea typeface="Adobe Heiti Std R" panose="020B0400000000000000" pitchFamily="34" charset="-128"/>
              </a:rPr>
              <a:t>**Position Announcement** Base Honor Guard</a:t>
            </a:r>
          </a:p>
          <a:p>
            <a:r>
              <a:rPr lang="en-US" sz="1400" dirty="0" smtClean="0">
                <a:ea typeface="Adobe Heiti Std R" panose="020B0400000000000000" pitchFamily="34" charset="-128"/>
              </a:rPr>
              <a:t>Joining </a:t>
            </a:r>
            <a:r>
              <a:rPr lang="en-US" sz="1400" dirty="0" smtClean="0">
                <a:ea typeface="Adobe Heiti Std R" panose="020B0400000000000000" pitchFamily="34" charset="-128"/>
              </a:rPr>
              <a:t>Community Forces Newsletter</a:t>
            </a:r>
          </a:p>
          <a:p>
            <a:r>
              <a:rPr lang="en-US" sz="1400" dirty="0" smtClean="0">
                <a:ea typeface="Adobe Heiti Std R" panose="020B0400000000000000" pitchFamily="34" charset="-128"/>
              </a:rPr>
              <a:t>Weekly Wellness</a:t>
            </a:r>
          </a:p>
          <a:p>
            <a:r>
              <a:rPr lang="en-US" sz="1400" dirty="0" smtClean="0">
                <a:ea typeface="Adobe Heiti Std R" panose="020B0400000000000000" pitchFamily="34" charset="-128"/>
              </a:rPr>
              <a:t>5 Ways to be All In to end child abuse</a:t>
            </a:r>
          </a:p>
          <a:p>
            <a:r>
              <a:rPr lang="en-US" sz="1400" dirty="0" smtClean="0">
                <a:ea typeface="Adobe Heiti Std R" panose="020B0400000000000000" pitchFamily="34" charset="-128"/>
              </a:rPr>
              <a:t>Wing Survey Reminder</a:t>
            </a:r>
          </a:p>
          <a:p>
            <a:r>
              <a:rPr lang="en-US" sz="1400" dirty="0" smtClean="0">
                <a:ea typeface="Adobe Heiti Std R" panose="020B0400000000000000" pitchFamily="34" charset="-128"/>
              </a:rPr>
              <a:t>Fight Oar Survive Scholarship</a:t>
            </a:r>
          </a:p>
          <a:p>
            <a:r>
              <a:rPr lang="en-US" sz="1400" dirty="0" smtClean="0">
                <a:ea typeface="Adobe Heiti Std R" panose="020B0400000000000000" pitchFamily="34" charset="-128"/>
              </a:rPr>
              <a:t>Mindfulness with Ch. Campbell</a:t>
            </a:r>
          </a:p>
          <a:p>
            <a:r>
              <a:rPr lang="en-US" sz="1400" dirty="0" smtClean="0">
                <a:ea typeface="Adobe Heiti Std R" panose="020B0400000000000000" pitchFamily="34" charset="-128"/>
              </a:rPr>
              <a:t>CBD/Marijuana Information</a:t>
            </a:r>
          </a:p>
          <a:p>
            <a:r>
              <a:rPr lang="en-US" sz="1400" dirty="0" smtClean="0">
                <a:ea typeface="Adobe Heiti Std R" panose="020B0400000000000000" pitchFamily="34" charset="-128"/>
              </a:rPr>
              <a:t>ANG FY21 Bonus AFSCs</a:t>
            </a:r>
          </a:p>
          <a:p>
            <a:r>
              <a:rPr lang="en-US" sz="1400" dirty="0" smtClean="0">
                <a:ea typeface="Adobe Heiti Std R" panose="020B0400000000000000" pitchFamily="34" charset="-128"/>
              </a:rPr>
              <a:t>Microsoft Teams Transition </a:t>
            </a:r>
            <a:r>
              <a:rPr lang="en-US" sz="1400" dirty="0" smtClean="0">
                <a:ea typeface="Adobe Heiti Std R" panose="020B0400000000000000" pitchFamily="34" charset="-128"/>
              </a:rPr>
              <a:t>June</a:t>
            </a:r>
          </a:p>
          <a:p>
            <a:r>
              <a:rPr lang="en-US" sz="1400" dirty="0" smtClean="0">
                <a:ea typeface="Adobe Heiti Std R" panose="020B0400000000000000" pitchFamily="34" charset="-128"/>
              </a:rPr>
              <a:t>Alternative Dispute Resolution</a:t>
            </a:r>
            <a:endParaRPr lang="en-US" sz="1400" dirty="0" smtClean="0">
              <a:ea typeface="Adobe Heiti Std R" panose="020B0400000000000000" pitchFamily="34" charset="-128"/>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9750" y="1132272"/>
            <a:ext cx="1541000" cy="2311500"/>
          </a:xfrm>
          <a:prstGeom prst="rect">
            <a:avLst/>
          </a:prstGeom>
          <a:ln w="60325">
            <a:solidFill>
              <a:schemeClr val="tx1"/>
            </a:solidFill>
          </a:ln>
        </p:spPr>
      </p:pic>
      <p:sp>
        <p:nvSpPr>
          <p:cNvPr id="8" name="TextBox 7"/>
          <p:cNvSpPr txBox="1"/>
          <p:nvPr/>
        </p:nvSpPr>
        <p:spPr>
          <a:xfrm>
            <a:off x="0" y="3666099"/>
            <a:ext cx="3731711" cy="2246769"/>
          </a:xfrm>
          <a:prstGeom prst="rect">
            <a:avLst/>
          </a:prstGeom>
          <a:noFill/>
        </p:spPr>
        <p:txBody>
          <a:bodyPr wrap="square" rtlCol="0">
            <a:spAutoFit/>
          </a:bodyPr>
          <a:lstStyle/>
          <a:p>
            <a:r>
              <a:rPr lang="en-US" sz="1400" dirty="0" smtClean="0"/>
              <a:t>Cougar Tales are available on the Wing App under Helpful </a:t>
            </a:r>
            <a:r>
              <a:rPr lang="en-US" sz="1400" dirty="0" err="1" smtClean="0"/>
              <a:t>Resources</a:t>
            </a:r>
            <a:r>
              <a:rPr lang="en-US" sz="1400" dirty="0" err="1" smtClean="0">
                <a:sym typeface="Wingdings" panose="05000000000000000000" pitchFamily="2" charset="2"/>
              </a:rPr>
              <a:t>Cougar</a:t>
            </a:r>
            <a:r>
              <a:rPr lang="en-US" sz="1400" dirty="0" smtClean="0">
                <a:sym typeface="Wingdings" panose="05000000000000000000" pitchFamily="2" charset="2"/>
              </a:rPr>
              <a:t> Tales</a:t>
            </a:r>
          </a:p>
          <a:p>
            <a:endParaRPr lang="en-US" sz="1400" dirty="0">
              <a:sym typeface="Wingdings" panose="05000000000000000000" pitchFamily="2" charset="2"/>
            </a:endParaRPr>
          </a:p>
          <a:p>
            <a:r>
              <a:rPr lang="en-US" sz="1400" dirty="0" smtClean="0">
                <a:sym typeface="Wingdings" panose="05000000000000000000" pitchFamily="2" charset="2"/>
              </a:rPr>
              <a:t>The Wing App also contains a complete calendar of events and more.</a:t>
            </a:r>
          </a:p>
          <a:p>
            <a:endParaRPr lang="en-US" sz="1400" dirty="0">
              <a:sym typeface="Wingdings" panose="05000000000000000000" pitchFamily="2" charset="2"/>
            </a:endParaRPr>
          </a:p>
          <a:p>
            <a:r>
              <a:rPr lang="en-US" sz="1400" dirty="0" smtClean="0">
                <a:sym typeface="Wingdings" panose="05000000000000000000" pitchFamily="2" charset="2"/>
              </a:rPr>
              <a:t>Want to be in Cougar Tales? Contact Staff Sgt. Austin </a:t>
            </a:r>
            <a:r>
              <a:rPr lang="en-US" sz="1400" dirty="0" err="1" smtClean="0">
                <a:sym typeface="Wingdings" panose="05000000000000000000" pitchFamily="2" charset="2"/>
              </a:rPr>
              <a:t>Harvill</a:t>
            </a:r>
            <a:r>
              <a:rPr lang="en-US" sz="1400" dirty="0" smtClean="0">
                <a:sym typeface="Wingdings" panose="05000000000000000000" pitchFamily="2" charset="2"/>
              </a:rPr>
              <a:t> at </a:t>
            </a:r>
            <a:r>
              <a:rPr lang="en-US" sz="1400" dirty="0" smtClean="0">
                <a:sym typeface="Wingdings" panose="05000000000000000000" pitchFamily="2" charset="2"/>
                <a:hlinkClick r:id="rId3"/>
              </a:rPr>
              <a:t>austin.harvill.1@us.af.mil</a:t>
            </a:r>
            <a:endParaRPr lang="en-US" sz="1400" dirty="0" smtClean="0">
              <a:sym typeface="Wingdings" panose="05000000000000000000" pitchFamily="2" charset="2"/>
            </a:endParaRPr>
          </a:p>
          <a:p>
            <a:r>
              <a:rPr lang="en-US" sz="1400" dirty="0" smtClean="0">
                <a:sym typeface="Wingdings" panose="05000000000000000000" pitchFamily="2" charset="2"/>
              </a:rPr>
              <a:t>Only events 2 weeks from registration deadline/event start will be advertised.</a:t>
            </a:r>
            <a:endParaRPr lang="en-US" sz="1400" dirty="0"/>
          </a:p>
        </p:txBody>
      </p:sp>
    </p:spTree>
    <p:extLst>
      <p:ext uri="{BB962C8B-B14F-4D97-AF65-F5344CB8AC3E}">
        <p14:creationId xmlns:p14="http://schemas.microsoft.com/office/powerpoint/2010/main" val="72921950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433733" y="6358467"/>
            <a:ext cx="1549400" cy="372533"/>
          </a:xfrm>
          <a:prstGeom prst="rect">
            <a:avLst/>
          </a:prstGeom>
          <a:noFill/>
        </p:spPr>
        <p:txBody>
          <a:bodyPr wrap="square" rtlCol="0">
            <a:spAutoFit/>
          </a:bodyPr>
          <a:lstStyle/>
          <a:p>
            <a:r>
              <a:rPr lang="en-US" dirty="0" smtClean="0">
                <a:hlinkClick r:id="rId2" action="ppaction://hlinksldjump"/>
              </a:rPr>
              <a:t>Back to Top</a:t>
            </a:r>
            <a:endParaRPr lang="en-US" dirty="0"/>
          </a:p>
        </p:txBody>
      </p:sp>
      <p:sp>
        <p:nvSpPr>
          <p:cNvPr id="3" name="TextBox 2"/>
          <p:cNvSpPr txBox="1"/>
          <p:nvPr/>
        </p:nvSpPr>
        <p:spPr>
          <a:xfrm>
            <a:off x="105037" y="4915118"/>
            <a:ext cx="1606858" cy="1384995"/>
          </a:xfrm>
          <a:prstGeom prst="rect">
            <a:avLst/>
          </a:prstGeom>
          <a:noFill/>
        </p:spPr>
        <p:txBody>
          <a:bodyPr wrap="square" rtlCol="0">
            <a:spAutoFit/>
          </a:bodyPr>
          <a:lstStyle/>
          <a:p>
            <a:r>
              <a:rPr lang="en-US" sz="1400" dirty="0" smtClean="0"/>
              <a:t>Full </a:t>
            </a:r>
            <a:r>
              <a:rPr lang="en-US" sz="1400" dirty="0"/>
              <a:t>pdf: </a:t>
            </a:r>
            <a:r>
              <a:rPr lang="en-US" sz="1400" dirty="0">
                <a:hlinkClick r:id="rId3"/>
              </a:rPr>
              <a:t>https://</a:t>
            </a:r>
            <a:r>
              <a:rPr lang="en-US" sz="1400" dirty="0" smtClean="0">
                <a:hlinkClick r:id="rId3"/>
              </a:rPr>
              <a:t>control.m360mobile.com/uploads/1021/images/thumb/event/pdf/MHFAxBuckley.pdf</a:t>
            </a:r>
            <a:r>
              <a:rPr lang="en-US" sz="1400" dirty="0" smtClean="0"/>
              <a:t> </a:t>
            </a:r>
            <a:endParaRPr lang="en-US" sz="1400"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1212296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4325" t="4078" r="4529" b="18745"/>
          <a:stretch/>
        </p:blipFill>
        <p:spPr>
          <a:xfrm>
            <a:off x="1527585" y="-38573"/>
            <a:ext cx="6239435" cy="6836974"/>
          </a:xfrm>
          <a:prstGeom prst="rect">
            <a:avLst/>
          </a:prstGeom>
        </p:spPr>
      </p:pic>
    </p:spTree>
    <p:extLst>
      <p:ext uri="{BB962C8B-B14F-4D97-AF65-F5344CB8AC3E}">
        <p14:creationId xmlns:p14="http://schemas.microsoft.com/office/powerpoint/2010/main" val="204683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l="4325" t="47216" r="4731" b="6353"/>
          <a:stretch/>
        </p:blipFill>
        <p:spPr>
          <a:xfrm>
            <a:off x="0" y="267790"/>
            <a:ext cx="9144000" cy="6041571"/>
          </a:xfrm>
          <a:prstGeom prst="rect">
            <a:avLst/>
          </a:prstGeom>
        </p:spPr>
      </p:pic>
    </p:spTree>
    <p:extLst>
      <p:ext uri="{BB962C8B-B14F-4D97-AF65-F5344CB8AC3E}">
        <p14:creationId xmlns:p14="http://schemas.microsoft.com/office/powerpoint/2010/main" val="84730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44245" y="1581380"/>
            <a:ext cx="1592131" cy="2492990"/>
          </a:xfrm>
          <a:prstGeom prst="rect">
            <a:avLst/>
          </a:prstGeom>
          <a:noFill/>
        </p:spPr>
        <p:txBody>
          <a:bodyPr wrap="square" rtlCol="0">
            <a:spAutoFit/>
          </a:bodyPr>
          <a:lstStyle/>
          <a:p>
            <a:r>
              <a:rPr lang="en-US" sz="1200" dirty="0" smtClean="0"/>
              <a:t>Joining Community Forces Newsletter is a weekly publication advertising activities and opportunities in the local area.</a:t>
            </a:r>
          </a:p>
          <a:p>
            <a:r>
              <a:rPr lang="en-US" sz="1200" dirty="0" smtClean="0"/>
              <a:t>Full PDF:</a:t>
            </a:r>
          </a:p>
          <a:p>
            <a:r>
              <a:rPr lang="en-US" sz="1200" dirty="0"/>
              <a:t>https://control.m360mobile.com/uploads/1021/images/thumb/references/pdf/JCFNewsletter41621_1619033429.pdf</a:t>
            </a:r>
            <a:endParaRPr lang="en-US" sz="1200" dirty="0" smtClean="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34841" y="0"/>
            <a:ext cx="5300094" cy="6858000"/>
          </a:xfrm>
          <a:prstGeom prst="rect">
            <a:avLst/>
          </a:prstGeom>
        </p:spPr>
      </p:pic>
    </p:spTree>
    <p:extLst>
      <p:ext uri="{BB962C8B-B14F-4D97-AF65-F5344CB8AC3E}">
        <p14:creationId xmlns:p14="http://schemas.microsoft.com/office/powerpoint/2010/main" val="155177417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967335"/>
            <a:ext cx="1968649" cy="2585323"/>
          </a:xfrm>
          <a:prstGeom prst="rect">
            <a:avLst/>
          </a:prstGeom>
        </p:spPr>
        <p:txBody>
          <a:bodyPr wrap="square">
            <a:spAutoFit/>
          </a:bodyPr>
          <a:lstStyle/>
          <a:p>
            <a:r>
              <a:rPr lang="en-US" dirty="0" smtClean="0"/>
              <a:t>Full PDF: </a:t>
            </a:r>
            <a:r>
              <a:rPr lang="en-US" dirty="0" smtClean="0">
                <a:hlinkClick r:id="rId2"/>
              </a:rPr>
              <a:t>https</a:t>
            </a:r>
            <a:r>
              <a:rPr lang="en-US" dirty="0">
                <a:hlinkClick r:id="rId2"/>
              </a:rPr>
              <a:t>://</a:t>
            </a:r>
            <a:r>
              <a:rPr lang="en-US" dirty="0" smtClean="0">
                <a:hlinkClick r:id="rId2"/>
              </a:rPr>
              <a:t>control.m360mobile.com/uploads/1021/images/thumb/references/pdf/April2021HPWWNutrition_1619036271.pdf</a:t>
            </a:r>
            <a:endParaRPr lang="en-US" dirty="0" smtClean="0"/>
          </a:p>
          <a:p>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3511394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2318" y="0"/>
            <a:ext cx="5299364" cy="6858000"/>
          </a:xfrm>
          <a:prstGeom prst="rect">
            <a:avLst/>
          </a:prstGeom>
        </p:spPr>
      </p:pic>
    </p:spTree>
    <p:extLst>
      <p:ext uri="{BB962C8B-B14F-4D97-AF65-F5344CB8AC3E}">
        <p14:creationId xmlns:p14="http://schemas.microsoft.com/office/powerpoint/2010/main" val="2670664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0" y="-6139"/>
            <a:ext cx="1028014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pic>
        <p:nvPicPr>
          <p:cNvPr id="1025" name="Picture 3" descr="cid:image003.jpg@01D729DD.9453A56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2620648" y="16720"/>
            <a:ext cx="4165600" cy="686413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33334" y="4374164"/>
            <a:ext cx="1606858" cy="1969770"/>
          </a:xfrm>
          <a:prstGeom prst="rect">
            <a:avLst/>
          </a:prstGeom>
          <a:noFill/>
        </p:spPr>
        <p:txBody>
          <a:bodyPr wrap="square" rtlCol="0">
            <a:spAutoFit/>
          </a:bodyPr>
          <a:lstStyle/>
          <a:p>
            <a:r>
              <a:rPr lang="en-US" sz="1400" dirty="0" smtClean="0"/>
              <a:t>Full </a:t>
            </a:r>
            <a:r>
              <a:rPr lang="en-US" sz="1400" dirty="0"/>
              <a:t>pdf: </a:t>
            </a:r>
            <a:r>
              <a:rPr lang="en-US" u="sng" dirty="0">
                <a:hlinkClick r:id="rId4"/>
              </a:rPr>
              <a:t>https://download.militaryonesource.mil/12038/FAP/MCFP-CAPM2021-Flyer.pdf</a:t>
            </a:r>
            <a:endParaRPr lang="en-US" sz="1400" dirty="0"/>
          </a:p>
        </p:txBody>
      </p:sp>
    </p:spTree>
    <p:extLst>
      <p:ext uri="{BB962C8B-B14F-4D97-AF65-F5344CB8AC3E}">
        <p14:creationId xmlns:p14="http://schemas.microsoft.com/office/powerpoint/2010/main" val="16824066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53436" y="0"/>
            <a:ext cx="4437127" cy="6858000"/>
          </a:xfrm>
          <a:prstGeom prst="rect">
            <a:avLst/>
          </a:prstGeom>
        </p:spPr>
      </p:pic>
      <p:sp>
        <p:nvSpPr>
          <p:cNvPr id="5" name="TextBox 4"/>
          <p:cNvSpPr txBox="1"/>
          <p:nvPr/>
        </p:nvSpPr>
        <p:spPr>
          <a:xfrm>
            <a:off x="451823" y="5830645"/>
            <a:ext cx="1226372" cy="830997"/>
          </a:xfrm>
          <a:prstGeom prst="rect">
            <a:avLst/>
          </a:prstGeom>
          <a:noFill/>
        </p:spPr>
        <p:txBody>
          <a:bodyPr wrap="square" rtlCol="0">
            <a:spAutoFit/>
          </a:bodyPr>
          <a:lstStyle/>
          <a:p>
            <a:r>
              <a:rPr lang="en-US" sz="1200" dirty="0" smtClean="0"/>
              <a:t>Climate Surveys were e-mailed to all relevant members</a:t>
            </a:r>
            <a:endParaRPr lang="en-US" sz="1200" dirty="0"/>
          </a:p>
        </p:txBody>
      </p:sp>
    </p:spTree>
    <p:extLst>
      <p:ext uri="{BB962C8B-B14F-4D97-AF65-F5344CB8AC3E}">
        <p14:creationId xmlns:p14="http://schemas.microsoft.com/office/powerpoint/2010/main" val="4038983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7109639"/>
          </a:xfrm>
          <a:prstGeom prst="rect">
            <a:avLst/>
          </a:prstGeom>
        </p:spPr>
        <p:txBody>
          <a:bodyPr wrap="square">
            <a:spAutoFit/>
          </a:bodyPr>
          <a:lstStyle/>
          <a:p>
            <a:r>
              <a:rPr lang="en-US" sz="1200" b="1" dirty="0" smtClean="0"/>
              <a:t>Fight Oar Survive Scholarship</a:t>
            </a:r>
          </a:p>
          <a:p>
            <a:r>
              <a:rPr lang="en-US" sz="1200" dirty="0" smtClean="0"/>
              <a:t>Point </a:t>
            </a:r>
            <a:r>
              <a:rPr lang="en-US" sz="1200" dirty="0"/>
              <a:t>of contact is Laurie Knight (</a:t>
            </a:r>
            <a:r>
              <a:rPr lang="en-US" sz="1200" dirty="0" smtClean="0">
                <a:hlinkClick r:id="rId2"/>
              </a:rPr>
              <a:t>admin@usvetrow.com</a:t>
            </a:r>
            <a:r>
              <a:rPr lang="en-US" sz="1200" dirty="0" smtClean="0"/>
              <a:t>)</a:t>
            </a:r>
            <a:endParaRPr lang="en-US" sz="1200" dirty="0"/>
          </a:p>
          <a:p>
            <a:r>
              <a:rPr lang="en-US" sz="1200" dirty="0" smtClean="0"/>
              <a:t>Link</a:t>
            </a:r>
            <a:r>
              <a:rPr lang="en-US" sz="1200" dirty="0"/>
              <a:t>: </a:t>
            </a:r>
            <a:r>
              <a:rPr lang="en-US" sz="1200" dirty="0">
                <a:hlinkClick r:id="rId3"/>
              </a:rPr>
              <a:t>https://</a:t>
            </a:r>
            <a:r>
              <a:rPr lang="en-US" sz="1200" dirty="0" smtClean="0">
                <a:hlinkClick r:id="rId3"/>
              </a:rPr>
              <a:t>www.usvetrow.org/scholarships.html</a:t>
            </a:r>
            <a:endParaRPr lang="en-US" sz="1200" dirty="0" smtClean="0"/>
          </a:p>
          <a:p>
            <a:endParaRPr lang="en-US" sz="1200" dirty="0"/>
          </a:p>
          <a:p>
            <a:r>
              <a:rPr lang="en-US" sz="1200" b="1" dirty="0"/>
              <a:t>Who Is Eligible? </a:t>
            </a:r>
          </a:p>
          <a:p>
            <a:r>
              <a:rPr lang="en-US" sz="1200" dirty="0"/>
              <a:t>1. Military or Veteran, OR immediate family member of such (spouse/partner, child, parent, grandparent, etc.) who is in a program studying to work in mental health for Veterans/military and is at least pursuing the Masters level of education and has been touched by suicide.</a:t>
            </a:r>
          </a:p>
          <a:p>
            <a:r>
              <a:rPr lang="en-US" sz="1200" dirty="0"/>
              <a:t>The student must be enrolled in CACREP or APA accredited university or college. </a:t>
            </a:r>
          </a:p>
          <a:p>
            <a:r>
              <a:rPr lang="en-US" sz="1200" dirty="0"/>
              <a:t>In order to qualify for scholarship candidacy, please provide the following:</a:t>
            </a:r>
          </a:p>
          <a:p>
            <a:r>
              <a:rPr lang="en-US" sz="1200" dirty="0" smtClean="0"/>
              <a:t>•DD214 </a:t>
            </a:r>
            <a:r>
              <a:rPr lang="en-US" sz="1200" dirty="0"/>
              <a:t>or military/dependent identification (no social security numbers please).</a:t>
            </a:r>
          </a:p>
          <a:p>
            <a:r>
              <a:rPr lang="en-US" sz="1200" dirty="0" smtClean="0"/>
              <a:t>•500 </a:t>
            </a:r>
            <a:r>
              <a:rPr lang="en-US" sz="1200" dirty="0"/>
              <a:t>word essay explaining why Veteran mental health and suicide prevention is important. Please include how YOU were touched by suicide.</a:t>
            </a:r>
          </a:p>
          <a:p>
            <a:r>
              <a:rPr lang="en-US" sz="1200" dirty="0" smtClean="0"/>
              <a:t>•Endorsement </a:t>
            </a:r>
            <a:r>
              <a:rPr lang="en-US" sz="1200" dirty="0"/>
              <a:t>OR letter of recommendation with verified enrollment and good standing from university/college officials.</a:t>
            </a:r>
          </a:p>
          <a:p>
            <a:r>
              <a:rPr lang="en-US" sz="1200" dirty="0"/>
              <a:t>If awarded, a report on how the funds were spent will be required.</a:t>
            </a:r>
          </a:p>
          <a:p>
            <a:r>
              <a:rPr lang="en-US" sz="1200" dirty="0"/>
              <a:t>________________________________________</a:t>
            </a:r>
          </a:p>
          <a:p>
            <a:r>
              <a:rPr lang="en-US" sz="1200" dirty="0"/>
              <a:t>2.  </a:t>
            </a:r>
            <a:r>
              <a:rPr lang="en-US" sz="1200" dirty="0" err="1"/>
              <a:t>Psy.D</a:t>
            </a:r>
            <a:r>
              <a:rPr lang="en-US" sz="1200" dirty="0"/>
              <a:t>. student of the University of Denver who plans to work with Veterans post-graduation.</a:t>
            </a:r>
          </a:p>
          <a:p>
            <a:r>
              <a:rPr lang="en-US" sz="1200" dirty="0"/>
              <a:t>In order to qualify for this scholarship, students must provide the following:</a:t>
            </a:r>
          </a:p>
          <a:p>
            <a:r>
              <a:rPr lang="en-US" sz="1200" dirty="0" smtClean="0"/>
              <a:t>•500 </a:t>
            </a:r>
            <a:r>
              <a:rPr lang="en-US" sz="1200" dirty="0"/>
              <a:t>word essay explaining why Veteran mental health and suicide prevention is important. Please include why you went into this field.</a:t>
            </a:r>
          </a:p>
          <a:p>
            <a:r>
              <a:rPr lang="en-US" sz="1200" dirty="0" smtClean="0"/>
              <a:t>•Endorsement </a:t>
            </a:r>
            <a:r>
              <a:rPr lang="en-US" sz="1200" dirty="0"/>
              <a:t>OR letter of recommendation with verified enrollment and good standing from university/college officials.</a:t>
            </a:r>
          </a:p>
          <a:p>
            <a:r>
              <a:rPr lang="en-US" sz="1200" dirty="0" smtClean="0"/>
              <a:t>•Letter </a:t>
            </a:r>
            <a:r>
              <a:rPr lang="en-US" sz="1200" dirty="0"/>
              <a:t>of explanation detailing intended plans for working with Veterans post-graduation</a:t>
            </a:r>
            <a:r>
              <a:rPr lang="en-US" sz="1200" dirty="0" smtClean="0"/>
              <a:t>.</a:t>
            </a:r>
            <a:endParaRPr lang="en-US" sz="1200" dirty="0"/>
          </a:p>
          <a:p>
            <a:r>
              <a:rPr lang="en-US" sz="1200" dirty="0"/>
              <a:t>If selected for this scholarship, you will be asked to provide detailed documentation on how the money was spent.</a:t>
            </a:r>
          </a:p>
          <a:p>
            <a:r>
              <a:rPr lang="en-US" sz="1200" dirty="0"/>
              <a:t>________________________________________</a:t>
            </a:r>
          </a:p>
          <a:p>
            <a:r>
              <a:rPr lang="en-US" sz="1200" dirty="0"/>
              <a:t>3. Student enrolled in a CACREP or APA accredited university or college who is involved in research in the Veteran mental health field as it pertains to Suicide Prevention</a:t>
            </a:r>
            <a:r>
              <a:rPr lang="en-US" sz="1200" dirty="0" smtClean="0"/>
              <a:t>. In </a:t>
            </a:r>
            <a:r>
              <a:rPr lang="en-US" sz="1200" dirty="0"/>
              <a:t>order to qualify for scholarship candidacy, please provide the following:</a:t>
            </a:r>
          </a:p>
          <a:p>
            <a:r>
              <a:rPr lang="en-US" sz="1200" dirty="0" smtClean="0"/>
              <a:t>•500 </a:t>
            </a:r>
            <a:r>
              <a:rPr lang="en-US" sz="1200" dirty="0"/>
              <a:t>word essay explaining why Veteran mental health and suicide prevention is important.</a:t>
            </a:r>
          </a:p>
          <a:p>
            <a:r>
              <a:rPr lang="en-US" sz="1200" dirty="0" smtClean="0"/>
              <a:t>•Endorsement </a:t>
            </a:r>
            <a:r>
              <a:rPr lang="en-US" sz="1200" dirty="0"/>
              <a:t>OR letter of recommendation verifying enrollment and good standing from university/college officials.</a:t>
            </a:r>
          </a:p>
          <a:p>
            <a:r>
              <a:rPr lang="en-US" sz="1200" dirty="0" smtClean="0"/>
              <a:t>•Letter </a:t>
            </a:r>
            <a:r>
              <a:rPr lang="en-US" sz="1200" dirty="0"/>
              <a:t>of explanation or abstract detailing the research the institution is doing and the student’s involvement in said research. </a:t>
            </a:r>
          </a:p>
          <a:p>
            <a:r>
              <a:rPr lang="en-US" sz="1200" dirty="0"/>
              <a:t>If awarded, a report on how the funds were spent will be required.</a:t>
            </a:r>
          </a:p>
          <a:p>
            <a:endParaRPr lang="en-US" sz="1200" dirty="0"/>
          </a:p>
          <a:p>
            <a:r>
              <a:rPr lang="en-US" sz="1200" dirty="0"/>
              <a:t>Sincerely,</a:t>
            </a:r>
          </a:p>
          <a:p>
            <a:r>
              <a:rPr lang="en-US" sz="1200" dirty="0"/>
              <a:t>Suzanne </a:t>
            </a:r>
            <a:r>
              <a:rPr lang="en-US" sz="1200" dirty="0" err="1"/>
              <a:t>Buemi</a:t>
            </a:r>
            <a:endParaRPr lang="en-US" sz="1200" dirty="0"/>
          </a:p>
          <a:p>
            <a:r>
              <a:rPr lang="en-US" sz="1200" dirty="0"/>
              <a:t>Colorado National Guard</a:t>
            </a:r>
          </a:p>
          <a:p>
            <a:r>
              <a:rPr lang="en-US" sz="1200" dirty="0"/>
              <a:t>Interim State Family Program </a:t>
            </a:r>
            <a:r>
              <a:rPr lang="en-US" sz="1200" dirty="0" smtClean="0"/>
              <a:t>Director</a:t>
            </a:r>
            <a:endParaRPr lang="en-US" sz="1200" dirty="0"/>
          </a:p>
          <a:p>
            <a:r>
              <a:rPr lang="en-US" sz="1200" dirty="0"/>
              <a:t>12200 E. Briarwood Avenue, Ste. 160</a:t>
            </a:r>
          </a:p>
          <a:p>
            <a:r>
              <a:rPr lang="en-US" sz="1200" dirty="0"/>
              <a:t>Centennial, Colorado 80112</a:t>
            </a:r>
          </a:p>
          <a:p>
            <a:r>
              <a:rPr lang="en-US" sz="1200" dirty="0"/>
              <a:t>P: (720) 250-1186</a:t>
            </a:r>
          </a:p>
          <a:p>
            <a:r>
              <a:rPr lang="en-US" sz="1200" dirty="0"/>
              <a:t>C: (303) 921-6099</a:t>
            </a:r>
          </a:p>
          <a:p>
            <a:r>
              <a:rPr lang="en-US" sz="1200" dirty="0"/>
              <a:t>Email: Suzanne.m.buemi.civ@mail.mil</a:t>
            </a:r>
          </a:p>
        </p:txBody>
      </p:sp>
    </p:spTree>
    <p:extLst>
      <p:ext uri="{BB962C8B-B14F-4D97-AF65-F5344CB8AC3E}">
        <p14:creationId xmlns:p14="http://schemas.microsoft.com/office/powerpoint/2010/main" val="36480188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17736"/>
          <a:stretch/>
        </p:blipFill>
        <p:spPr>
          <a:xfrm>
            <a:off x="0" y="2550583"/>
            <a:ext cx="9144000" cy="4231217"/>
          </a:xfrm>
          <a:prstGeom prst="rect">
            <a:avLst/>
          </a:prstGeom>
        </p:spPr>
      </p:pic>
      <p:sp>
        <p:nvSpPr>
          <p:cNvPr id="3" name="TextBox 2"/>
          <p:cNvSpPr txBox="1"/>
          <p:nvPr/>
        </p:nvSpPr>
        <p:spPr>
          <a:xfrm>
            <a:off x="7840133" y="6485467"/>
            <a:ext cx="1549400" cy="372533"/>
          </a:xfrm>
          <a:prstGeom prst="rect">
            <a:avLst/>
          </a:prstGeom>
          <a:noFill/>
        </p:spPr>
        <p:txBody>
          <a:bodyPr wrap="square" rtlCol="0">
            <a:spAutoFit/>
          </a:bodyPr>
          <a:lstStyle/>
          <a:p>
            <a:r>
              <a:rPr lang="en-US" dirty="0" smtClean="0">
                <a:hlinkClick r:id="rId3" action="ppaction://hlinksldjump"/>
              </a:rPr>
              <a:t>Back to Top</a:t>
            </a:r>
            <a:endParaRPr lang="en-US" dirty="0"/>
          </a:p>
        </p:txBody>
      </p:sp>
      <p:sp>
        <p:nvSpPr>
          <p:cNvPr id="6" name="TextBox 5"/>
          <p:cNvSpPr txBox="1"/>
          <p:nvPr/>
        </p:nvSpPr>
        <p:spPr>
          <a:xfrm>
            <a:off x="93133" y="0"/>
            <a:ext cx="8890000" cy="3385542"/>
          </a:xfrm>
          <a:prstGeom prst="rect">
            <a:avLst/>
          </a:prstGeom>
          <a:noFill/>
        </p:spPr>
        <p:txBody>
          <a:bodyPr wrap="square" rtlCol="0">
            <a:spAutoFit/>
          </a:bodyPr>
          <a:lstStyle/>
          <a:p>
            <a:r>
              <a:rPr lang="en-US" sz="1400" b="1" dirty="0"/>
              <a:t>Training Your Mind to Thrive with Chaplain Brett Campbell</a:t>
            </a:r>
          </a:p>
          <a:p>
            <a:endParaRPr lang="en-US" sz="1400" dirty="0" smtClean="0"/>
          </a:p>
          <a:p>
            <a:r>
              <a:rPr lang="en-US" sz="1400" dirty="0" smtClean="0"/>
              <a:t>Our </a:t>
            </a:r>
            <a:r>
              <a:rPr lang="en-US" sz="1400" dirty="0"/>
              <a:t>thoughts have great power over how we live our lives. Whether we are aware of our thoughts or not, they are continuously telling us what to do, say and think. This can lead us to doing and saying things that make our lives and the lives of those around us harder than they need to be. While we can't stop our thoughts, we can gain control over how we respond to them by exercising our minds. Mind Training is a set of exercises that can give us that control by teaching us to become more focused and aware of our thoughts and then shifting our thought patterns to align more with our values. Join Chaplain Campbell every Monday, Wednesday and Friday from 11 a.m. - 11:30 a.m. on Zoom as he teaches Mind Training exercises and how they can benefit you in your daily life. </a:t>
            </a:r>
          </a:p>
          <a:p>
            <a:endParaRPr lang="en-US" sz="1400" dirty="0"/>
          </a:p>
          <a:p>
            <a:r>
              <a:rPr lang="en-US" sz="1400" dirty="0"/>
              <a:t>Join Zoom Meeting</a:t>
            </a:r>
          </a:p>
          <a:p>
            <a:r>
              <a:rPr lang="en-US" sz="1400" dirty="0">
                <a:hlinkClick r:id="rId4"/>
              </a:rPr>
              <a:t>https://</a:t>
            </a:r>
            <a:r>
              <a:rPr lang="en-US" sz="1400" dirty="0" smtClean="0">
                <a:hlinkClick r:id="rId4"/>
              </a:rPr>
              <a:t>us02web.zoom.us/j/9039126066?pwd=YW84ZVJiZmdReTlJMTA3Q21rS1NMdz09</a:t>
            </a:r>
            <a:r>
              <a:rPr lang="en-US" sz="1400" dirty="0" smtClean="0"/>
              <a:t> </a:t>
            </a:r>
            <a:endParaRPr lang="en-US" sz="1400" dirty="0"/>
          </a:p>
          <a:p>
            <a:r>
              <a:rPr lang="en-US" sz="1400" dirty="0"/>
              <a:t>Meeting ID: 903 912 6066</a:t>
            </a:r>
          </a:p>
          <a:p>
            <a:r>
              <a:rPr lang="en-US" sz="1400" dirty="0"/>
              <a:t>Passcode: v4gP42</a:t>
            </a:r>
          </a:p>
          <a:p>
            <a:endParaRPr lang="en-US" dirty="0"/>
          </a:p>
        </p:txBody>
      </p:sp>
    </p:spTree>
    <p:extLst>
      <p:ext uri="{BB962C8B-B14F-4D97-AF65-F5344CB8AC3E}">
        <p14:creationId xmlns:p14="http://schemas.microsoft.com/office/powerpoint/2010/main" val="77983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941733" y="6434667"/>
            <a:ext cx="1549400" cy="372533"/>
          </a:xfrm>
          <a:prstGeom prst="rect">
            <a:avLst/>
          </a:prstGeom>
          <a:noFill/>
        </p:spPr>
        <p:txBody>
          <a:bodyPr wrap="square" rtlCol="0">
            <a:spAutoFit/>
          </a:bodyPr>
          <a:lstStyle/>
          <a:p>
            <a:r>
              <a:rPr lang="en-US" dirty="0" smtClean="0">
                <a:hlinkClick r:id="rId2" action="ppaction://hlinksldjump"/>
              </a:rPr>
              <a:t>Back to Top</a:t>
            </a:r>
            <a:endParaRPr lang="en-US" dirty="0"/>
          </a:p>
        </p:txBody>
      </p:sp>
      <p:sp>
        <p:nvSpPr>
          <p:cNvPr id="3" name="TextBox 2"/>
          <p:cNvSpPr txBox="1"/>
          <p:nvPr/>
        </p:nvSpPr>
        <p:spPr>
          <a:xfrm>
            <a:off x="133334" y="4374164"/>
            <a:ext cx="1606858" cy="2246769"/>
          </a:xfrm>
          <a:prstGeom prst="rect">
            <a:avLst/>
          </a:prstGeom>
          <a:noFill/>
        </p:spPr>
        <p:txBody>
          <a:bodyPr wrap="square" rtlCol="0">
            <a:spAutoFit/>
          </a:bodyPr>
          <a:lstStyle/>
          <a:p>
            <a:r>
              <a:rPr lang="en-US" sz="1400" dirty="0" smtClean="0"/>
              <a:t>Full </a:t>
            </a:r>
            <a:r>
              <a:rPr lang="en-US" sz="1400" dirty="0"/>
              <a:t>pdf: </a:t>
            </a:r>
            <a:r>
              <a:rPr lang="en-US" sz="1400" dirty="0">
                <a:hlinkClick r:id="rId3"/>
              </a:rPr>
              <a:t>https://</a:t>
            </a:r>
            <a:r>
              <a:rPr lang="en-US" sz="1400" dirty="0" smtClean="0">
                <a:hlinkClick r:id="rId3"/>
              </a:rPr>
              <a:t>control.m360mobile.com/uploads/1021/images/thumb/references/pdf/PublicReleaseSocialMediaFlyerforCONGVaccinations25MAR21_1616775588.pdf</a:t>
            </a:r>
            <a:r>
              <a:rPr lang="en-US" sz="1400" dirty="0" smtClean="0"/>
              <a:t> </a:t>
            </a:r>
            <a:endParaRPr lang="en-US" sz="1400" dirty="0"/>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117" y="0"/>
            <a:ext cx="4587766" cy="6858000"/>
          </a:xfrm>
          <a:prstGeom prst="rect">
            <a:avLst/>
          </a:prstGeom>
        </p:spPr>
      </p:pic>
    </p:spTree>
    <p:extLst>
      <p:ext uri="{BB962C8B-B14F-4D97-AF65-F5344CB8AC3E}">
        <p14:creationId xmlns:p14="http://schemas.microsoft.com/office/powerpoint/2010/main" val="31064806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1125184037E\Desktop\ddrp.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18236" y="70507"/>
            <a:ext cx="1689283" cy="977622"/>
          </a:xfrm>
          <a:prstGeom prst="rect">
            <a:avLst/>
          </a:prstGeom>
          <a:noFill/>
          <a:ln>
            <a:noFill/>
          </a:ln>
        </p:spPr>
      </p:pic>
      <p:sp>
        <p:nvSpPr>
          <p:cNvPr id="5" name="TextBox 4"/>
          <p:cNvSpPr txBox="1"/>
          <p:nvPr/>
        </p:nvSpPr>
        <p:spPr>
          <a:xfrm>
            <a:off x="0" y="1284022"/>
            <a:ext cx="9143999" cy="6239850"/>
          </a:xfrm>
          <a:prstGeom prst="rect">
            <a:avLst/>
          </a:prstGeom>
          <a:noFill/>
        </p:spPr>
        <p:txBody>
          <a:bodyPr wrap="square" rtlCol="0">
            <a:spAutoFit/>
          </a:bodyPr>
          <a:lstStyle/>
          <a:p>
            <a:r>
              <a:rPr lang="en-US" sz="1600" b="1" dirty="0">
                <a:latin typeface="Arial Black" panose="020B0A04020102020204" pitchFamily="34" charset="0"/>
              </a:rPr>
              <a:t>Some useful and potential career saving information regarding marijuana and/or marijuana extracts:</a:t>
            </a:r>
          </a:p>
          <a:p>
            <a:endParaRPr lang="en-US" sz="1400" dirty="0"/>
          </a:p>
          <a:p>
            <a:r>
              <a:rPr lang="en-US" sz="1400" dirty="0">
                <a:latin typeface="Times New Roman" panose="02020603050405020304" pitchFamily="18" charset="0"/>
                <a:cs typeface="Times New Roman" panose="02020603050405020304" pitchFamily="18" charset="0"/>
              </a:rPr>
              <a:t>Per AFMAN 44-197, para 1.2.2. “Although some state and local laws have legalized the recreational use of marijuana or marijuana extracts, the drugs remain Schedule I substances under 21 USC § 801 et seq., </a:t>
            </a:r>
            <a:r>
              <a:rPr lang="en-US" sz="1400" i="1" dirty="0">
                <a:latin typeface="Times New Roman" panose="02020603050405020304" pitchFamily="18" charset="0"/>
                <a:cs typeface="Times New Roman" panose="02020603050405020304" pitchFamily="18" charset="0"/>
              </a:rPr>
              <a:t>Controlled Substances Act</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and their use by military members is prohibited</a:t>
            </a:r>
            <a:r>
              <a:rPr lang="en-US" sz="1400" dirty="0">
                <a:latin typeface="Times New Roman" panose="02020603050405020304" pitchFamily="18" charset="0"/>
                <a:cs typeface="Times New Roman" panose="02020603050405020304" pitchFamily="18" charset="0"/>
              </a:rPr>
              <a:t>. </a:t>
            </a:r>
            <a:r>
              <a:rPr lang="en-US" sz="1400" b="1" dirty="0">
                <a:latin typeface="Times New Roman" panose="02020603050405020304" pitchFamily="18" charset="0"/>
                <a:cs typeface="Times New Roman" panose="02020603050405020304" pitchFamily="18" charset="0"/>
              </a:rPr>
              <a:t>Exception</a:t>
            </a:r>
            <a:r>
              <a:rPr lang="en-US" sz="1400" dirty="0">
                <a:latin typeface="Times New Roman" panose="02020603050405020304" pitchFamily="18" charset="0"/>
                <a:cs typeface="Times New Roman" panose="02020603050405020304" pitchFamily="18" charset="0"/>
              </a:rPr>
              <a:t>: Service members are permitted to use prescription cannabinoid formulations, such as </a:t>
            </a:r>
            <a:r>
              <a:rPr lang="en-US" sz="1400" dirty="0" err="1">
                <a:latin typeface="Times New Roman" panose="02020603050405020304" pitchFamily="18" charset="0"/>
                <a:cs typeface="Times New Roman" panose="02020603050405020304" pitchFamily="18" charset="0"/>
              </a:rPr>
              <a:t>dronabinol</a:t>
            </a:r>
            <a:r>
              <a:rPr lang="en-US" sz="1400" dirty="0">
                <a:latin typeface="Times New Roman" panose="02020603050405020304" pitchFamily="18" charset="0"/>
                <a:cs typeface="Times New Roman" panose="02020603050405020304" pitchFamily="18" charset="0"/>
              </a:rPr>
              <a:t> (brand names </a:t>
            </a:r>
            <a:r>
              <a:rPr lang="en-US" sz="1400" dirty="0" err="1">
                <a:latin typeface="Times New Roman" panose="02020603050405020304" pitchFamily="18" charset="0"/>
                <a:cs typeface="Times New Roman" panose="02020603050405020304" pitchFamily="18" charset="0"/>
              </a:rPr>
              <a:t>Marinol</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Syndros</a:t>
            </a:r>
            <a:r>
              <a:rPr lang="en-US" sz="1400" dirty="0">
                <a:latin typeface="Times New Roman" panose="02020603050405020304" pitchFamily="18" charset="0"/>
                <a:cs typeface="Times New Roman" panose="02020603050405020304" pitchFamily="18" charset="0"/>
              </a:rPr>
              <a:t>®) and </a:t>
            </a:r>
            <a:r>
              <a:rPr lang="en-US" sz="1400" dirty="0" err="1">
                <a:latin typeface="Times New Roman" panose="02020603050405020304" pitchFamily="18" charset="0"/>
                <a:cs typeface="Times New Roman" panose="02020603050405020304" pitchFamily="18" charset="0"/>
              </a:rPr>
              <a:t>Epidiolex</a:t>
            </a:r>
            <a:r>
              <a:rPr lang="en-US" sz="1400" dirty="0">
                <a:latin typeface="Times New Roman" panose="02020603050405020304" pitchFamily="18" charset="0"/>
                <a:cs typeface="Times New Roman" panose="02020603050405020304" pitchFamily="18" charset="0"/>
              </a:rPr>
              <a:t>®, when the medication has been approved by the United States Food and Drug Administration and the Service member has a valid prescription for the medication. Failure by military members to obey the mandatory provisions of this paragraph is a violation of Article 92, UCMJ. Violations of this paragraph may result in disciplinary action under the punitive articles of the UCMJ (e.g., Article 112a, UCMJ). Violations may also result in adverse administration action; criminal prosecution under federal or state laws; or, for ANG members, adverse action under the state military code.” </a:t>
            </a:r>
          </a:p>
          <a:p>
            <a:endParaRPr lang="en-US" sz="1600" b="1" dirty="0"/>
          </a:p>
          <a:p>
            <a:r>
              <a:rPr lang="en-US" sz="1600" b="1" dirty="0" smtClean="0">
                <a:latin typeface="Arial Black" panose="020B0A04020102020204" pitchFamily="34" charset="0"/>
              </a:rPr>
              <a:t>Know what you’re putting into your body:</a:t>
            </a:r>
            <a:endParaRPr lang="en-US" sz="1600" b="1" dirty="0">
              <a:latin typeface="Arial Black" panose="020B0A04020102020204" pitchFamily="34" charset="0"/>
            </a:endParaRPr>
          </a:p>
          <a:p>
            <a:endParaRPr lang="en-US" sz="1400" dirty="0"/>
          </a:p>
          <a:p>
            <a:r>
              <a:rPr lang="en-US" sz="1400" dirty="0">
                <a:latin typeface="Times New Roman" panose="02020603050405020304" pitchFamily="18" charset="0"/>
                <a:cs typeface="Times New Roman" panose="02020603050405020304" pitchFamily="18" charset="0"/>
              </a:rPr>
              <a:t>The Controlled Substances Act places drugs regulated under federal law in one of five schedules based upon an eight-factor analysis.  Marijuana and its extracts, including CBD, are Schedule I controlled substances.  Although it is true that section 12619 of the Farm Bill removes hemp-derived products from its Schedule I status under the Controlled Substance Act, legislation does not legalize CBD generally and CBD derived from marijuana therefore remains a Schedule I substance under federal law. The Farm Bill creates exceptions to the Schedule I status in certain situations. The Farm Bill ensures that any cannabinoid that is derived from hemp will be legal, if and only if that hemp is produced in a manner consistent with the Farm Bill, associated federal regulations, associated state regulations, and by a licensed grower. All other cannabinoids, produced in any other setting, remain a Schedule I substance under federal law and are thus illegal</a:t>
            </a:r>
            <a:r>
              <a:rPr lang="en-US" sz="1400" dirty="0" smtClean="0">
                <a:latin typeface="Times New Roman" panose="02020603050405020304" pitchFamily="18" charset="0"/>
                <a:cs typeface="Times New Roman" panose="02020603050405020304" pitchFamily="18" charset="0"/>
              </a:rPr>
              <a:t>.</a:t>
            </a:r>
          </a:p>
          <a:p>
            <a:endParaRPr lang="en-US" sz="1400" dirty="0">
              <a:latin typeface="Times New Roman" panose="02020603050405020304" pitchFamily="18" charset="0"/>
              <a:cs typeface="Times New Roman" panose="02020603050405020304" pitchFamily="18" charset="0"/>
            </a:endParaRPr>
          </a:p>
          <a:p>
            <a:r>
              <a:rPr lang="en-US" sz="1600" dirty="0">
                <a:solidFill>
                  <a:srgbClr val="FF0000"/>
                </a:solidFill>
                <a:latin typeface="Arial Black" panose="020B0A04020102020204" pitchFamily="34" charset="0"/>
              </a:rPr>
              <a:t>BOTTOM LINE: Marijuana and marijuana extracts are NOT ALLOWED!</a:t>
            </a:r>
          </a:p>
          <a:p>
            <a:endParaRPr lang="en-US" sz="1400" dirty="0">
              <a:latin typeface="Times New Roman" panose="02020603050405020304" pitchFamily="18" charset="0"/>
              <a:cs typeface="Times New Roman" panose="02020603050405020304" pitchFamily="18" charset="0"/>
            </a:endParaRPr>
          </a:p>
          <a:p>
            <a:endParaRPr lang="en-US" sz="1148" dirty="0"/>
          </a:p>
        </p:txBody>
      </p:sp>
      <p:pic>
        <p:nvPicPr>
          <p:cNvPr id="6" name="Picture 5" descr="L:\Pictures\Pictures\140TH WING Final.jpg"/>
          <p:cNvPicPr/>
          <p:nvPr/>
        </p:nvPicPr>
        <p:blipFill>
          <a:blip r:embed="rId3" cstate="print">
            <a:clrChange>
              <a:clrFrom>
                <a:srgbClr val="FFFFFF"/>
              </a:clrFrom>
              <a:clrTo>
                <a:srgbClr val="FFFFFF">
                  <a:alpha val="0"/>
                </a:srgbClr>
              </a:clrTo>
            </a:clrChange>
          </a:blip>
          <a:srcRect b="30000"/>
          <a:stretch>
            <a:fillRect/>
          </a:stretch>
        </p:blipFill>
        <p:spPr bwMode="auto">
          <a:xfrm>
            <a:off x="136480" y="70507"/>
            <a:ext cx="990600" cy="977622"/>
          </a:xfrm>
          <a:prstGeom prst="rect">
            <a:avLst/>
          </a:prstGeom>
          <a:noFill/>
        </p:spPr>
      </p:pic>
      <p:sp>
        <p:nvSpPr>
          <p:cNvPr id="7" name="TextBox 6"/>
          <p:cNvSpPr txBox="1"/>
          <p:nvPr/>
        </p:nvSpPr>
        <p:spPr>
          <a:xfrm>
            <a:off x="2690668" y="70507"/>
            <a:ext cx="3063980" cy="1077218"/>
          </a:xfrm>
          <a:prstGeom prst="rect">
            <a:avLst/>
          </a:prstGeom>
          <a:noFill/>
        </p:spPr>
        <p:txBody>
          <a:bodyPr wrap="none" rtlCol="0">
            <a:spAutoFit/>
          </a:bodyPr>
          <a:lstStyle/>
          <a:p>
            <a:r>
              <a:rPr lang="en-US" sz="1600" b="1" dirty="0" smtClean="0"/>
              <a:t>140 WG WDDRPM: Braxton Olson</a:t>
            </a:r>
          </a:p>
          <a:p>
            <a:r>
              <a:rPr lang="en-US" sz="1600" b="1" dirty="0" err="1" smtClean="0"/>
              <a:t>Ph</a:t>
            </a:r>
            <a:r>
              <a:rPr lang="en-US" sz="1600" b="1" dirty="0" smtClean="0"/>
              <a:t>: 605-480-3168</a:t>
            </a:r>
          </a:p>
          <a:p>
            <a:r>
              <a:rPr lang="en-US" sz="1600" b="1" dirty="0" smtClean="0"/>
              <a:t>233 SG WDDRPM: Rey Ramos</a:t>
            </a:r>
          </a:p>
          <a:p>
            <a:pPr lvl="0">
              <a:defRPr/>
            </a:pPr>
            <a:r>
              <a:rPr lang="en-US" sz="1600" b="1" dirty="0" err="1">
                <a:solidFill>
                  <a:prstClr val="black"/>
                </a:solidFill>
              </a:rPr>
              <a:t>Ph</a:t>
            </a:r>
            <a:r>
              <a:rPr lang="en-US" sz="1600" b="1" dirty="0">
                <a:solidFill>
                  <a:prstClr val="black"/>
                </a:solidFill>
              </a:rPr>
              <a:t>: </a:t>
            </a:r>
            <a:r>
              <a:rPr lang="en-US" sz="1600" b="1" dirty="0" smtClean="0">
                <a:solidFill>
                  <a:prstClr val="black"/>
                </a:solidFill>
              </a:rPr>
              <a:t>719-985-0993</a:t>
            </a:r>
            <a:endParaRPr lang="en-US" sz="1600" b="1" dirty="0"/>
          </a:p>
        </p:txBody>
      </p:sp>
    </p:spTree>
    <p:extLst>
      <p:ext uri="{BB962C8B-B14F-4D97-AF65-F5344CB8AC3E}">
        <p14:creationId xmlns:p14="http://schemas.microsoft.com/office/powerpoint/2010/main" val="5819531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44000" cy="6858000"/>
          </a:xfrm>
          <a:prstGeom prst="rect">
            <a:avLst/>
          </a:prstGeom>
        </p:spPr>
      </p:pic>
    </p:spTree>
    <p:extLst>
      <p:ext uri="{BB962C8B-B14F-4D97-AF65-F5344CB8AC3E}">
        <p14:creationId xmlns:p14="http://schemas.microsoft.com/office/powerpoint/2010/main" val="904595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p:cNvSpPr txBox="1">
            <a:spLocks noGrp="1"/>
          </p:cNvSpPr>
          <p:nvPr>
            <p:ph type="title"/>
          </p:nvPr>
        </p:nvSpPr>
        <p:spPr>
          <a:xfrm>
            <a:off x="7251" y="63540"/>
            <a:ext cx="9085000" cy="1304844"/>
          </a:xfrm>
          <a:prstGeom prst="rect">
            <a:avLst/>
          </a:prstGeom>
        </p:spPr>
        <p:txBody>
          <a:bodyPr vert="horz" wrap="square" lIns="0" tIns="194945" rIns="0" bIns="0" rtlCol="0">
            <a:spAutoFit/>
          </a:bodyPr>
          <a:lstStyle/>
          <a:p>
            <a:pPr marL="12700" algn="ctr">
              <a:lnSpc>
                <a:spcPct val="100000"/>
              </a:lnSpc>
              <a:spcBef>
                <a:spcPts val="1535"/>
              </a:spcBef>
            </a:pPr>
            <a:r>
              <a:rPr spc="-60" dirty="0" smtClean="0"/>
              <a:t>MARIJUAN</a:t>
            </a:r>
            <a:r>
              <a:rPr lang="en-US" spc="-220" dirty="0" smtClean="0"/>
              <a:t>A MYTHS</a:t>
            </a:r>
            <a:endParaRPr spc="-330" dirty="0"/>
          </a:p>
          <a:p>
            <a:pPr marL="35560">
              <a:lnSpc>
                <a:spcPct val="100000"/>
              </a:lnSpc>
              <a:spcBef>
                <a:spcPts val="635"/>
              </a:spcBef>
            </a:pPr>
            <a:r>
              <a:rPr sz="2300" spc="-20" dirty="0">
                <a:cs typeface="Calibri"/>
              </a:rPr>
              <a:t>Think</a:t>
            </a:r>
            <a:r>
              <a:rPr sz="2300" spc="155" dirty="0">
                <a:cs typeface="Calibri"/>
              </a:rPr>
              <a:t> </a:t>
            </a:r>
            <a:r>
              <a:rPr sz="2300" spc="-45" dirty="0">
                <a:cs typeface="Calibri"/>
              </a:rPr>
              <a:t>you</a:t>
            </a:r>
            <a:r>
              <a:rPr sz="2300" spc="160" dirty="0">
                <a:cs typeface="Calibri"/>
              </a:rPr>
              <a:t> </a:t>
            </a:r>
            <a:r>
              <a:rPr sz="2300" spc="-20" dirty="0">
                <a:cs typeface="Calibri"/>
              </a:rPr>
              <a:t>know</a:t>
            </a:r>
            <a:r>
              <a:rPr sz="2300" spc="160" dirty="0">
                <a:cs typeface="Calibri"/>
              </a:rPr>
              <a:t> </a:t>
            </a:r>
            <a:r>
              <a:rPr sz="2300" spc="-35" dirty="0">
                <a:cs typeface="Calibri"/>
              </a:rPr>
              <a:t>about</a:t>
            </a:r>
            <a:r>
              <a:rPr sz="2300" spc="160" dirty="0">
                <a:cs typeface="Calibri"/>
              </a:rPr>
              <a:t> </a:t>
            </a:r>
            <a:r>
              <a:rPr sz="2300" spc="-5" dirty="0">
                <a:cs typeface="Calibri"/>
              </a:rPr>
              <a:t>marijuana</a:t>
            </a:r>
            <a:r>
              <a:rPr sz="2300" spc="160" dirty="0">
                <a:cs typeface="Calibri"/>
              </a:rPr>
              <a:t> </a:t>
            </a:r>
            <a:r>
              <a:rPr sz="2300" spc="-40" dirty="0">
                <a:cs typeface="Calibri"/>
              </a:rPr>
              <a:t>use</a:t>
            </a:r>
            <a:r>
              <a:rPr sz="2300" spc="160" dirty="0">
                <a:cs typeface="Calibri"/>
              </a:rPr>
              <a:t> </a:t>
            </a:r>
            <a:r>
              <a:rPr sz="2300" spc="-15" dirty="0">
                <a:cs typeface="Calibri"/>
              </a:rPr>
              <a:t>in</a:t>
            </a:r>
            <a:r>
              <a:rPr sz="2300" spc="160" dirty="0">
                <a:cs typeface="Calibri"/>
              </a:rPr>
              <a:t> </a:t>
            </a:r>
            <a:r>
              <a:rPr sz="2300" spc="-40" dirty="0">
                <a:cs typeface="Calibri"/>
              </a:rPr>
              <a:t>the</a:t>
            </a:r>
            <a:r>
              <a:rPr sz="2300" spc="160" dirty="0">
                <a:cs typeface="Calibri"/>
              </a:rPr>
              <a:t> </a:t>
            </a:r>
            <a:r>
              <a:rPr sz="2300" spc="-20" dirty="0">
                <a:cs typeface="Calibri"/>
              </a:rPr>
              <a:t>Military?</a:t>
            </a:r>
            <a:endParaRPr sz="2300" dirty="0">
              <a:cs typeface="Calibri"/>
            </a:endParaRPr>
          </a:p>
        </p:txBody>
      </p:sp>
      <p:sp>
        <p:nvSpPr>
          <p:cNvPr id="5" name="object 3"/>
          <p:cNvSpPr txBox="1"/>
          <p:nvPr/>
        </p:nvSpPr>
        <p:spPr>
          <a:xfrm>
            <a:off x="461086" y="1563196"/>
            <a:ext cx="5899906" cy="299720"/>
          </a:xfrm>
          <a:prstGeom prst="rect">
            <a:avLst/>
          </a:prstGeom>
        </p:spPr>
        <p:txBody>
          <a:bodyPr vert="horz" wrap="square" lIns="0" tIns="12700" rIns="0" bIns="0" rtlCol="0">
            <a:spAutoFit/>
          </a:bodyPr>
          <a:lstStyle/>
          <a:p>
            <a:pPr marL="12700">
              <a:lnSpc>
                <a:spcPct val="100000"/>
              </a:lnSpc>
              <a:spcBef>
                <a:spcPts val="100"/>
              </a:spcBef>
            </a:pPr>
            <a:r>
              <a:rPr sz="1800" b="1" spc="-70" dirty="0">
                <a:solidFill>
                  <a:srgbClr val="231F20"/>
                </a:solidFill>
                <a:latin typeface="Lucida Sans"/>
                <a:cs typeface="Lucida Sans"/>
              </a:rPr>
              <a:t>Fin</a:t>
            </a:r>
            <a:r>
              <a:rPr sz="1800" b="1" spc="-85" dirty="0">
                <a:solidFill>
                  <a:srgbClr val="231F20"/>
                </a:solidFill>
                <a:latin typeface="Lucida Sans"/>
                <a:cs typeface="Lucida Sans"/>
              </a:rPr>
              <a:t>d</a:t>
            </a:r>
            <a:r>
              <a:rPr sz="1800" b="1" spc="-110" dirty="0">
                <a:solidFill>
                  <a:srgbClr val="231F20"/>
                </a:solidFill>
                <a:latin typeface="Lucida Sans"/>
                <a:cs typeface="Lucida Sans"/>
              </a:rPr>
              <a:t> </a:t>
            </a:r>
            <a:r>
              <a:rPr sz="1800" b="1" spc="-40" dirty="0">
                <a:solidFill>
                  <a:srgbClr val="231F20"/>
                </a:solidFill>
                <a:latin typeface="Lucida Sans"/>
                <a:cs typeface="Lucida Sans"/>
              </a:rPr>
              <a:t>out</a:t>
            </a:r>
            <a:r>
              <a:rPr sz="1800" b="1" spc="-110" dirty="0">
                <a:solidFill>
                  <a:srgbClr val="231F20"/>
                </a:solidFill>
                <a:latin typeface="Lucida Sans"/>
                <a:cs typeface="Lucida Sans"/>
              </a:rPr>
              <a:t> </a:t>
            </a:r>
            <a:r>
              <a:rPr sz="1800" b="1" spc="-70" dirty="0">
                <a:solidFill>
                  <a:srgbClr val="231F20"/>
                </a:solidFill>
                <a:latin typeface="Lucida Sans"/>
                <a:cs typeface="Lucida Sans"/>
              </a:rPr>
              <a:t>what’s</a:t>
            </a:r>
            <a:r>
              <a:rPr sz="1800" b="1" spc="-114" dirty="0">
                <a:solidFill>
                  <a:srgbClr val="231F20"/>
                </a:solidFill>
                <a:latin typeface="Lucida Sans"/>
                <a:cs typeface="Lucida Sans"/>
              </a:rPr>
              <a:t> </a:t>
            </a:r>
            <a:r>
              <a:rPr sz="1800" b="1" spc="-60" dirty="0">
                <a:solidFill>
                  <a:srgbClr val="57585B"/>
                </a:solidFill>
                <a:latin typeface="Gill Sans MT"/>
                <a:cs typeface="Gill Sans MT"/>
              </a:rPr>
              <a:t>MYT</a:t>
            </a:r>
            <a:r>
              <a:rPr sz="1800" b="1" spc="-114" dirty="0">
                <a:solidFill>
                  <a:srgbClr val="57585B"/>
                </a:solidFill>
                <a:latin typeface="Gill Sans MT"/>
                <a:cs typeface="Gill Sans MT"/>
              </a:rPr>
              <a:t>H</a:t>
            </a:r>
            <a:r>
              <a:rPr sz="1800" b="1" spc="10" dirty="0">
                <a:solidFill>
                  <a:srgbClr val="57585B"/>
                </a:solidFill>
                <a:latin typeface="Gill Sans MT"/>
                <a:cs typeface="Gill Sans MT"/>
              </a:rPr>
              <a:t> </a:t>
            </a:r>
            <a:r>
              <a:rPr sz="1800" b="1" spc="-50" dirty="0">
                <a:solidFill>
                  <a:srgbClr val="231F20"/>
                </a:solidFill>
                <a:latin typeface="Lucida Sans"/>
                <a:cs typeface="Lucida Sans"/>
              </a:rPr>
              <a:t>an</a:t>
            </a:r>
            <a:r>
              <a:rPr sz="1800" b="1" spc="-45" dirty="0">
                <a:solidFill>
                  <a:srgbClr val="231F20"/>
                </a:solidFill>
                <a:latin typeface="Lucida Sans"/>
                <a:cs typeface="Lucida Sans"/>
              </a:rPr>
              <a:t>d</a:t>
            </a:r>
            <a:r>
              <a:rPr sz="1800" b="1" spc="-110" dirty="0">
                <a:solidFill>
                  <a:srgbClr val="231F20"/>
                </a:solidFill>
                <a:latin typeface="Lucida Sans"/>
                <a:cs typeface="Lucida Sans"/>
              </a:rPr>
              <a:t> </a:t>
            </a:r>
            <a:r>
              <a:rPr sz="1800" b="1" spc="-70" dirty="0">
                <a:solidFill>
                  <a:srgbClr val="231F20"/>
                </a:solidFill>
                <a:latin typeface="Lucida Sans"/>
                <a:cs typeface="Lucida Sans"/>
              </a:rPr>
              <a:t>what’s</a:t>
            </a:r>
            <a:r>
              <a:rPr sz="1800" b="1" spc="-114" dirty="0">
                <a:solidFill>
                  <a:srgbClr val="231F20"/>
                </a:solidFill>
                <a:latin typeface="Lucida Sans"/>
                <a:cs typeface="Lucida Sans"/>
              </a:rPr>
              <a:t> </a:t>
            </a:r>
            <a:r>
              <a:rPr sz="1800" b="1" spc="-190" dirty="0">
                <a:solidFill>
                  <a:srgbClr val="2B6242"/>
                </a:solidFill>
                <a:latin typeface="Gill Sans MT"/>
                <a:cs typeface="Gill Sans MT"/>
              </a:rPr>
              <a:t>FAC</a:t>
            </a:r>
            <a:r>
              <a:rPr sz="1800" b="1" spc="-195" dirty="0">
                <a:solidFill>
                  <a:srgbClr val="2B6242"/>
                </a:solidFill>
                <a:latin typeface="Gill Sans MT"/>
                <a:cs typeface="Gill Sans MT"/>
              </a:rPr>
              <a:t>T</a:t>
            </a:r>
            <a:r>
              <a:rPr sz="1800" b="1" spc="50" dirty="0">
                <a:solidFill>
                  <a:srgbClr val="231F20"/>
                </a:solidFill>
                <a:latin typeface="Lucida Sans"/>
                <a:cs typeface="Lucida Sans"/>
              </a:rPr>
              <a:t>!</a:t>
            </a:r>
            <a:endParaRPr sz="1800" dirty="0">
              <a:latin typeface="Lucida Sans"/>
              <a:cs typeface="Lucida Sans"/>
            </a:endParaRPr>
          </a:p>
        </p:txBody>
      </p:sp>
      <p:sp>
        <p:nvSpPr>
          <p:cNvPr id="19" name="Rectangle 18"/>
          <p:cNvSpPr/>
          <p:nvPr/>
        </p:nvSpPr>
        <p:spPr>
          <a:xfrm>
            <a:off x="7251" y="2162173"/>
            <a:ext cx="9144000" cy="3785652"/>
          </a:xfrm>
          <a:prstGeom prst="rect">
            <a:avLst/>
          </a:prstGeom>
        </p:spPr>
        <p:txBody>
          <a:bodyPr wrap="square">
            <a:spAutoFit/>
          </a:bodyPr>
          <a:lstStyle/>
          <a:p>
            <a:r>
              <a:rPr lang="en-US" sz="1200" b="1" dirty="0"/>
              <a:t>MYTH</a:t>
            </a:r>
            <a:r>
              <a:rPr lang="en-US" sz="1200" dirty="0"/>
              <a:t>: Recreational marijuana is legal in my state so I can use it without any consequences.</a:t>
            </a:r>
          </a:p>
          <a:p>
            <a:r>
              <a:rPr lang="en-US" sz="1200" b="1" dirty="0"/>
              <a:t>FACT</a:t>
            </a:r>
            <a:r>
              <a:rPr lang="en-US" sz="1200" dirty="0"/>
              <a:t>: Military personnel are not allowed to use marijuana regardless of state,  district or territorial laws, including for medical use.</a:t>
            </a:r>
          </a:p>
          <a:p>
            <a:r>
              <a:rPr lang="en-US" sz="1200" dirty="0"/>
              <a:t>Military Service members caught using, possessing, growing or distributing marijuana can be  punished under Article 112a of the Uniform Code of Military Justice (UCMJ) or applicable state code.</a:t>
            </a:r>
          </a:p>
          <a:p>
            <a:endParaRPr lang="en-US" sz="1200" dirty="0"/>
          </a:p>
          <a:p>
            <a:r>
              <a:rPr lang="en-US" sz="1200" b="1" dirty="0" smtClean="0"/>
              <a:t>MYTH</a:t>
            </a:r>
            <a:r>
              <a:rPr lang="en-US" sz="1200" dirty="0"/>
              <a:t>: There is no problem with Military Service members eating energy bars and yogurt  that contain hemp seeds.</a:t>
            </a:r>
          </a:p>
          <a:p>
            <a:r>
              <a:rPr lang="en-US" sz="1200" b="1" dirty="0" smtClean="0"/>
              <a:t>FACT</a:t>
            </a:r>
            <a:r>
              <a:rPr lang="en-US" sz="1200" dirty="0"/>
              <a:t>: Any product with hemp in it may put your career in jeopardy.</a:t>
            </a:r>
          </a:p>
          <a:p>
            <a:r>
              <a:rPr lang="en-US" sz="1200" dirty="0"/>
              <a:t>Hemp is a plant that naturally contains tetrahydrocannabinol (THC), which is the  psychoactive ingredient in marijuana. There is no standard regulation for hemp seed  products. Read the ingredients on food you eat and check your Service policy to avoid  being punished under the UCMJ</a:t>
            </a:r>
            <a:r>
              <a:rPr lang="en-US" sz="1200" dirty="0" smtClean="0"/>
              <a:t>.</a:t>
            </a:r>
          </a:p>
          <a:p>
            <a:endParaRPr lang="en-US" sz="1200" dirty="0"/>
          </a:p>
          <a:p>
            <a:r>
              <a:rPr lang="en-US" sz="1200" b="1" dirty="0" smtClean="0"/>
              <a:t>MYTH</a:t>
            </a:r>
            <a:r>
              <a:rPr lang="en-US" sz="1200" dirty="0" smtClean="0"/>
              <a:t>: </a:t>
            </a:r>
            <a:r>
              <a:rPr lang="en-US" sz="1200" dirty="0"/>
              <a:t>It’s fine to use </a:t>
            </a:r>
            <a:r>
              <a:rPr lang="en-US" sz="1200" dirty="0" err="1"/>
              <a:t>cannabidiol</a:t>
            </a:r>
            <a:r>
              <a:rPr lang="en-US" sz="1200" dirty="0"/>
              <a:t> (CBD) oil because I can buy it legally at the store or online.</a:t>
            </a:r>
          </a:p>
          <a:p>
            <a:r>
              <a:rPr lang="en-US" sz="1200" b="1" dirty="0"/>
              <a:t>FACT</a:t>
            </a:r>
            <a:r>
              <a:rPr lang="en-US" sz="1200" dirty="0"/>
              <a:t>: Military Service members can be punished under the UCMJ for using any  type of CBD.</a:t>
            </a:r>
          </a:p>
          <a:p>
            <a:r>
              <a:rPr lang="en-US" sz="1200" dirty="0"/>
              <a:t>Although you can buy CBD in many forms such as oils, sprays and gummies, it is illegal for  Military Service members to use.</a:t>
            </a:r>
          </a:p>
          <a:p>
            <a:endParaRPr lang="en-US" sz="1200" dirty="0" smtClean="0"/>
          </a:p>
          <a:p>
            <a:r>
              <a:rPr lang="en-US" sz="1200" b="1" dirty="0"/>
              <a:t>MYTH</a:t>
            </a:r>
            <a:r>
              <a:rPr lang="en-US" sz="1200" dirty="0"/>
              <a:t>: E-cigarette liquid infused with CBD is safe to use if it doesn’t contain other ingredients.</a:t>
            </a:r>
          </a:p>
          <a:p>
            <a:r>
              <a:rPr lang="en-US" sz="1200" b="1" dirty="0"/>
              <a:t>FACT</a:t>
            </a:r>
            <a:r>
              <a:rPr lang="en-US" sz="1200" dirty="0"/>
              <a:t>: Currently, there is no way to know for sure what you are putting in your body when  you use e-cigarettes and/or e-liquids. E-liquids may contain harmful or illegal chemicals  that could hurt your health and career.</a:t>
            </a:r>
          </a:p>
          <a:p>
            <a:r>
              <a:rPr lang="en-US" sz="1200" dirty="0"/>
              <a:t>Vape oils that contain synthetic CBD have caused seizures, unconsciousness, vomiting,  racing heart and other negative side effects in Military Service members</a:t>
            </a:r>
            <a:r>
              <a:rPr lang="en-US" sz="1200" dirty="0" smtClean="0"/>
              <a:t>.</a:t>
            </a:r>
            <a:endParaRPr lang="en-US" sz="1200" dirty="0"/>
          </a:p>
        </p:txBody>
      </p:sp>
      <p:pic>
        <p:nvPicPr>
          <p:cNvPr id="20" name="object 15"/>
          <p:cNvPicPr/>
          <p:nvPr/>
        </p:nvPicPr>
        <p:blipFill>
          <a:blip r:embed="rId2" cstate="print"/>
          <a:stretch>
            <a:fillRect/>
          </a:stretch>
        </p:blipFill>
        <p:spPr>
          <a:xfrm>
            <a:off x="292100" y="6218064"/>
            <a:ext cx="433971" cy="433982"/>
          </a:xfrm>
          <a:prstGeom prst="rect">
            <a:avLst/>
          </a:prstGeom>
        </p:spPr>
      </p:pic>
      <p:sp>
        <p:nvSpPr>
          <p:cNvPr id="21" name="object 16"/>
          <p:cNvSpPr txBox="1"/>
          <p:nvPr/>
        </p:nvSpPr>
        <p:spPr>
          <a:xfrm>
            <a:off x="927100" y="6351783"/>
            <a:ext cx="3686175" cy="162560"/>
          </a:xfrm>
          <a:prstGeom prst="rect">
            <a:avLst/>
          </a:prstGeom>
        </p:spPr>
        <p:txBody>
          <a:bodyPr vert="horz" wrap="square" lIns="0" tIns="12700" rIns="0" bIns="0" rtlCol="0">
            <a:spAutoFit/>
          </a:bodyPr>
          <a:lstStyle/>
          <a:p>
            <a:pPr marL="12700">
              <a:lnSpc>
                <a:spcPct val="100000"/>
              </a:lnSpc>
              <a:spcBef>
                <a:spcPts val="100"/>
              </a:spcBef>
            </a:pPr>
            <a:r>
              <a:rPr sz="900" b="1" spc="-30" dirty="0">
                <a:solidFill>
                  <a:srgbClr val="231F20"/>
                </a:solidFill>
                <a:latin typeface="Lucida Sans"/>
                <a:cs typeface="Lucida Sans"/>
              </a:rPr>
              <a:t>Contact</a:t>
            </a:r>
            <a:r>
              <a:rPr sz="900" b="1" spc="-10" dirty="0">
                <a:solidFill>
                  <a:srgbClr val="231F20"/>
                </a:solidFill>
                <a:latin typeface="Lucida Sans"/>
                <a:cs typeface="Lucida Sans"/>
              </a:rPr>
              <a:t> </a:t>
            </a:r>
            <a:r>
              <a:rPr sz="900" b="1" spc="-20" dirty="0">
                <a:solidFill>
                  <a:srgbClr val="231F20"/>
                </a:solidFill>
                <a:latin typeface="Lucida Sans"/>
                <a:cs typeface="Lucida Sans"/>
              </a:rPr>
              <a:t>Us:</a:t>
            </a:r>
            <a:r>
              <a:rPr sz="900" b="1" spc="-10" dirty="0">
                <a:solidFill>
                  <a:srgbClr val="231F20"/>
                </a:solidFill>
                <a:latin typeface="Lucida Sans"/>
                <a:cs typeface="Lucida Sans"/>
              </a:rPr>
              <a:t> </a:t>
            </a:r>
            <a:r>
              <a:rPr sz="900" u="sng" spc="25" dirty="0">
                <a:solidFill>
                  <a:srgbClr val="1F5392"/>
                </a:solidFill>
                <a:uFill>
                  <a:solidFill>
                    <a:srgbClr val="1F5392"/>
                  </a:solidFill>
                </a:uFill>
                <a:latin typeface="Tahoma"/>
                <a:cs typeface="Tahoma"/>
                <a:hlinkClick r:id="rId3"/>
              </a:rPr>
              <a:t>dha.ncr.comm.mbx.prevent-substance-misuse@mail.mil</a:t>
            </a:r>
            <a:endParaRPr sz="900">
              <a:latin typeface="Tahoma"/>
              <a:cs typeface="Tahoma"/>
            </a:endParaRPr>
          </a:p>
        </p:txBody>
      </p:sp>
    </p:spTree>
    <p:extLst>
      <p:ext uri="{BB962C8B-B14F-4D97-AF65-F5344CB8AC3E}">
        <p14:creationId xmlns:p14="http://schemas.microsoft.com/office/powerpoint/2010/main" val="26960968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570241" y="1002414"/>
            <a:ext cx="8074152" cy="379810"/>
          </a:xfrm>
        </p:spPr>
        <p:txBody>
          <a:bodyPr>
            <a:normAutofit fontScale="90000"/>
          </a:bodyPr>
          <a:lstStyle/>
          <a:p>
            <a:r>
              <a:rPr lang="en-US" b="1" dirty="0" smtClean="0"/>
              <a:t>Air National </a:t>
            </a:r>
            <a:r>
              <a:rPr lang="en-US" b="1" smtClean="0"/>
              <a:t>Guard </a:t>
            </a:r>
            <a:r>
              <a:rPr lang="en-US" b="1" smtClean="0">
                <a:solidFill>
                  <a:srgbClr val="333399"/>
                </a:solidFill>
              </a:rPr>
              <a:t>FY</a:t>
            </a:r>
            <a:r>
              <a:rPr lang="en-US" b="1" smtClean="0"/>
              <a:t>21 </a:t>
            </a:r>
            <a:r>
              <a:rPr lang="en-US" b="1" dirty="0" smtClean="0"/>
              <a:t>Bonus AFSCs</a:t>
            </a:r>
            <a:endParaRPr lang="en-US" dirty="0" smtClean="0"/>
          </a:p>
        </p:txBody>
      </p:sp>
      <p:sp>
        <p:nvSpPr>
          <p:cNvPr id="15363" name="Content Placeholder 2"/>
          <p:cNvSpPr>
            <a:spLocks noGrp="1"/>
          </p:cNvSpPr>
          <p:nvPr>
            <p:ph idx="1"/>
          </p:nvPr>
        </p:nvSpPr>
        <p:spPr>
          <a:xfrm>
            <a:off x="1" y="1757934"/>
            <a:ext cx="2859785" cy="3771900"/>
          </a:xfrm>
        </p:spPr>
        <p:txBody>
          <a:bodyPr>
            <a:normAutofit fontScale="85000" lnSpcReduction="20000"/>
          </a:bodyPr>
          <a:lstStyle/>
          <a:p>
            <a:pPr marL="140494" indent="0">
              <a:buClr>
                <a:srgbClr val="0000FF"/>
              </a:buClr>
              <a:buNone/>
            </a:pPr>
            <a:r>
              <a:rPr lang="en-US" sz="900" b="1" u="sng" dirty="0">
                <a:latin typeface="Arial" charset="0"/>
                <a:cs typeface="Arial" charset="0"/>
              </a:rPr>
              <a:t>Highly Critical</a:t>
            </a:r>
          </a:p>
          <a:p>
            <a:pPr marL="258366" indent="-117872">
              <a:buClr>
                <a:srgbClr val="0000FF"/>
              </a:buClr>
              <a:buFont typeface="Wingdings" panose="05000000000000000000" pitchFamily="2" charset="2"/>
              <a:buChar char="Ø"/>
            </a:pPr>
            <a:r>
              <a:rPr lang="en-US" sz="750" b="1" dirty="0">
                <a:latin typeface="Arial" charset="0"/>
                <a:cs typeface="Arial" charset="0"/>
              </a:rPr>
              <a:t>1A8X2</a:t>
            </a:r>
            <a:r>
              <a:rPr lang="en-US" sz="750" dirty="0">
                <a:latin typeface="Arial" charset="0"/>
                <a:cs typeface="Arial" charset="0"/>
              </a:rPr>
              <a:t>-Airborne ISR Operator</a:t>
            </a:r>
          </a:p>
          <a:p>
            <a:pPr marL="258366" indent="-117872">
              <a:buClr>
                <a:srgbClr val="0000FF"/>
              </a:buClr>
              <a:buFont typeface="Wingdings" panose="05000000000000000000" pitchFamily="2" charset="2"/>
              <a:buChar char="Ø"/>
            </a:pPr>
            <a:r>
              <a:rPr lang="en-US" sz="750" b="1" dirty="0">
                <a:latin typeface="Arial" charset="0"/>
                <a:cs typeface="Arial" charset="0"/>
              </a:rPr>
              <a:t>1Z4X1</a:t>
            </a:r>
            <a:r>
              <a:rPr lang="en-US" sz="750" dirty="0">
                <a:latin typeface="Arial" charset="0"/>
                <a:cs typeface="Arial" charset="0"/>
              </a:rPr>
              <a:t>-Special Reconnaissance</a:t>
            </a:r>
          </a:p>
          <a:p>
            <a:pPr marL="258366" indent="-117872">
              <a:buClr>
                <a:srgbClr val="0000FF"/>
              </a:buClr>
              <a:buFont typeface="Wingdings" panose="05000000000000000000" pitchFamily="2" charset="2"/>
              <a:buChar char="Ø"/>
            </a:pPr>
            <a:r>
              <a:rPr lang="en-US" sz="750" b="1" dirty="0">
                <a:latin typeface="Arial" charset="0"/>
                <a:cs typeface="Arial" charset="0"/>
              </a:rPr>
              <a:t>1A9X1</a:t>
            </a:r>
            <a:r>
              <a:rPr lang="en-US" sz="750" dirty="0">
                <a:latin typeface="Arial" charset="0"/>
                <a:cs typeface="Arial" charset="0"/>
              </a:rPr>
              <a:t>-Special Missions Aviator</a:t>
            </a:r>
          </a:p>
          <a:p>
            <a:pPr marL="258366" indent="-117872">
              <a:buClr>
                <a:srgbClr val="0000FF"/>
              </a:buClr>
              <a:buFont typeface="Wingdings" panose="05000000000000000000" pitchFamily="2" charset="2"/>
              <a:buChar char="Ø"/>
            </a:pPr>
            <a:r>
              <a:rPr lang="en-US" sz="750" b="1" dirty="0">
                <a:latin typeface="Arial" charset="0"/>
                <a:cs typeface="Arial" charset="0"/>
              </a:rPr>
              <a:t>2A5X1</a:t>
            </a:r>
            <a:r>
              <a:rPr lang="en-US" sz="750" dirty="0">
                <a:latin typeface="Arial" charset="0"/>
                <a:cs typeface="Arial" charset="0"/>
              </a:rPr>
              <a:t>-Airlift Special A/C Maintenance</a:t>
            </a:r>
          </a:p>
          <a:p>
            <a:pPr marL="258366" indent="-117872">
              <a:buClr>
                <a:srgbClr val="0000FF"/>
              </a:buClr>
              <a:buFont typeface="Wingdings" panose="05000000000000000000" pitchFamily="2" charset="2"/>
              <a:buChar char="Ø"/>
            </a:pPr>
            <a:r>
              <a:rPr lang="en-US" sz="750" b="1" dirty="0">
                <a:latin typeface="Arial" charset="0"/>
                <a:cs typeface="Arial" charset="0"/>
              </a:rPr>
              <a:t>1B4X1</a:t>
            </a:r>
            <a:r>
              <a:rPr lang="en-US" sz="750" dirty="0">
                <a:latin typeface="Arial" charset="0"/>
                <a:cs typeface="Arial" charset="0"/>
              </a:rPr>
              <a:t>-Cyber Warfare Operations</a:t>
            </a:r>
          </a:p>
          <a:p>
            <a:pPr marL="258366" indent="-117872">
              <a:buClr>
                <a:srgbClr val="0000FF"/>
              </a:buClr>
              <a:buFont typeface="Wingdings" panose="05000000000000000000" pitchFamily="2" charset="2"/>
              <a:buChar char="Ø"/>
            </a:pPr>
            <a:r>
              <a:rPr lang="en-US" sz="750" b="1" dirty="0">
                <a:latin typeface="Arial" charset="0"/>
                <a:cs typeface="Arial" charset="0"/>
              </a:rPr>
              <a:t>2A6X4</a:t>
            </a:r>
            <a:r>
              <a:rPr lang="en-US" sz="750" dirty="0">
                <a:latin typeface="Arial" charset="0"/>
                <a:cs typeface="Arial" charset="0"/>
              </a:rPr>
              <a:t>-Aircraft Fuel System</a:t>
            </a:r>
          </a:p>
          <a:p>
            <a:pPr marL="258366" indent="-117872">
              <a:buClr>
                <a:srgbClr val="0000FF"/>
              </a:buClr>
              <a:buFont typeface="Wingdings" panose="05000000000000000000" pitchFamily="2" charset="2"/>
              <a:buChar char="Ø"/>
            </a:pPr>
            <a:r>
              <a:rPr lang="en-US" sz="750" b="1" dirty="0">
                <a:latin typeface="Arial" charset="0"/>
                <a:cs typeface="Arial" charset="0"/>
              </a:rPr>
              <a:t>1C5X1</a:t>
            </a:r>
            <a:r>
              <a:rPr lang="en-US" sz="750" dirty="0">
                <a:latin typeface="Arial" charset="0"/>
                <a:cs typeface="Arial" charset="0"/>
              </a:rPr>
              <a:t>-Command &amp; Control</a:t>
            </a:r>
          </a:p>
          <a:p>
            <a:pPr marL="258366" indent="-117872">
              <a:buClr>
                <a:srgbClr val="0000FF"/>
              </a:buClr>
              <a:buFont typeface="Wingdings" panose="05000000000000000000" pitchFamily="2" charset="2"/>
              <a:buChar char="Ø"/>
            </a:pPr>
            <a:r>
              <a:rPr lang="en-US" sz="750" b="1" dirty="0">
                <a:latin typeface="Arial" charset="0"/>
                <a:cs typeface="Arial" charset="0"/>
              </a:rPr>
              <a:t>2A6X5</a:t>
            </a:r>
            <a:r>
              <a:rPr lang="en-US" sz="750" dirty="0">
                <a:latin typeface="Arial" charset="0"/>
                <a:cs typeface="Arial" charset="0"/>
              </a:rPr>
              <a:t>-Aircraft Hydraulic Systems</a:t>
            </a:r>
          </a:p>
          <a:p>
            <a:pPr marL="258366" indent="-117872">
              <a:buClr>
                <a:srgbClr val="0000FF"/>
              </a:buClr>
              <a:buFont typeface="Wingdings" panose="05000000000000000000" pitchFamily="2" charset="2"/>
              <a:buChar char="Ø"/>
            </a:pPr>
            <a:r>
              <a:rPr lang="en-US" sz="750" b="1" dirty="0">
                <a:latin typeface="Arial" charset="0"/>
                <a:cs typeface="Arial" charset="0"/>
              </a:rPr>
              <a:t>1N2X1</a:t>
            </a:r>
            <a:r>
              <a:rPr lang="en-US" sz="750" dirty="0">
                <a:latin typeface="Arial" charset="0"/>
                <a:cs typeface="Arial" charset="0"/>
              </a:rPr>
              <a:t>-Signal Intelligence Analyst</a:t>
            </a:r>
          </a:p>
          <a:p>
            <a:pPr marL="258366" indent="-117872">
              <a:buClr>
                <a:srgbClr val="0000FF"/>
              </a:buClr>
              <a:buFont typeface="Wingdings" panose="05000000000000000000" pitchFamily="2" charset="2"/>
              <a:buChar char="Ø"/>
            </a:pPr>
            <a:r>
              <a:rPr lang="en-US" sz="750" b="1" dirty="0">
                <a:latin typeface="Arial" charset="0"/>
                <a:cs typeface="Arial" charset="0"/>
              </a:rPr>
              <a:t>2A9X2</a:t>
            </a:r>
            <a:r>
              <a:rPr lang="en-US" sz="750" dirty="0">
                <a:latin typeface="Arial" charset="0"/>
                <a:cs typeface="Arial" charset="0"/>
              </a:rPr>
              <a:t>-Bomber/Special Integrated Instrument</a:t>
            </a:r>
          </a:p>
          <a:p>
            <a:pPr marL="258366" indent="-117872">
              <a:buClr>
                <a:srgbClr val="0000FF"/>
              </a:buClr>
              <a:buFont typeface="Wingdings" panose="05000000000000000000" pitchFamily="2" charset="2"/>
              <a:buChar char="Ø"/>
            </a:pPr>
            <a:r>
              <a:rPr lang="en-US" sz="750" b="1" dirty="0">
                <a:latin typeface="Arial" charset="0"/>
                <a:cs typeface="Arial" charset="0"/>
              </a:rPr>
              <a:t>1N4X1</a:t>
            </a:r>
            <a:r>
              <a:rPr lang="en-US" sz="750" dirty="0">
                <a:latin typeface="Arial" charset="0"/>
                <a:cs typeface="Arial" charset="0"/>
              </a:rPr>
              <a:t>-Fusion Analyst</a:t>
            </a:r>
          </a:p>
          <a:p>
            <a:pPr marL="258366" indent="-117872">
              <a:buClr>
                <a:srgbClr val="0000FF"/>
              </a:buClr>
              <a:buFont typeface="Wingdings" panose="05000000000000000000" pitchFamily="2" charset="2"/>
              <a:buChar char="Ø"/>
            </a:pPr>
            <a:r>
              <a:rPr lang="en-US" sz="750" b="1" dirty="0">
                <a:latin typeface="Arial" charset="0"/>
                <a:cs typeface="Arial" charset="0"/>
              </a:rPr>
              <a:t>2A9X3</a:t>
            </a:r>
            <a:r>
              <a:rPr lang="en-US" sz="750" dirty="0">
                <a:latin typeface="Arial" charset="0"/>
                <a:cs typeface="Arial" charset="0"/>
              </a:rPr>
              <a:t>-Bomber/Special Electronic Warfare</a:t>
            </a:r>
          </a:p>
          <a:p>
            <a:pPr marL="258366" indent="-117872">
              <a:buClr>
                <a:srgbClr val="0000FF"/>
              </a:buClr>
              <a:buFont typeface="Wingdings" panose="05000000000000000000" pitchFamily="2" charset="2"/>
              <a:buChar char="Ø"/>
            </a:pPr>
            <a:r>
              <a:rPr lang="en-US" sz="750" b="1" dirty="0">
                <a:latin typeface="Arial" charset="0"/>
                <a:cs typeface="Arial" charset="0"/>
              </a:rPr>
              <a:t>1N8X1</a:t>
            </a:r>
            <a:r>
              <a:rPr lang="en-US" sz="750" dirty="0">
                <a:latin typeface="Arial" charset="0"/>
                <a:cs typeface="Arial" charset="0"/>
              </a:rPr>
              <a:t>-Target Analyst</a:t>
            </a:r>
          </a:p>
          <a:p>
            <a:pPr marL="258366" indent="-117872">
              <a:buClr>
                <a:srgbClr val="0000FF"/>
              </a:buClr>
              <a:buFont typeface="Wingdings" panose="05000000000000000000" pitchFamily="2" charset="2"/>
              <a:buChar char="Ø"/>
            </a:pPr>
            <a:r>
              <a:rPr lang="en-US" sz="750" b="1" dirty="0">
                <a:latin typeface="Arial" charset="0"/>
                <a:cs typeface="Arial" charset="0"/>
              </a:rPr>
              <a:t>2W0X1</a:t>
            </a:r>
            <a:r>
              <a:rPr lang="en-US" sz="750" dirty="0">
                <a:latin typeface="Arial" charset="0"/>
                <a:cs typeface="Arial" charset="0"/>
              </a:rPr>
              <a:t>-Munitions Systems</a:t>
            </a:r>
          </a:p>
          <a:p>
            <a:pPr marL="258366" indent="-117872">
              <a:buClr>
                <a:srgbClr val="0000FF"/>
              </a:buClr>
              <a:buFont typeface="Wingdings" panose="05000000000000000000" pitchFamily="2" charset="2"/>
              <a:buChar char="Ø"/>
            </a:pPr>
            <a:r>
              <a:rPr lang="en-US" sz="750" b="1" dirty="0">
                <a:latin typeface="Arial" charset="0"/>
                <a:cs typeface="Arial" charset="0"/>
              </a:rPr>
              <a:t>1Z1X0</a:t>
            </a:r>
            <a:r>
              <a:rPr lang="en-US" sz="750" dirty="0">
                <a:latin typeface="Arial" charset="0"/>
                <a:cs typeface="Arial" charset="0"/>
              </a:rPr>
              <a:t>-Pararescue</a:t>
            </a:r>
          </a:p>
          <a:p>
            <a:pPr marL="258366" indent="-117872">
              <a:buClr>
                <a:srgbClr val="0000FF"/>
              </a:buClr>
              <a:buFont typeface="Wingdings" panose="05000000000000000000" pitchFamily="2" charset="2"/>
              <a:buChar char="Ø"/>
            </a:pPr>
            <a:r>
              <a:rPr lang="en-US" sz="750" b="1" dirty="0">
                <a:latin typeface="Arial" charset="0"/>
                <a:cs typeface="Arial" charset="0"/>
              </a:rPr>
              <a:t>4C0X1</a:t>
            </a:r>
            <a:r>
              <a:rPr lang="en-US" sz="750" dirty="0">
                <a:latin typeface="Arial" charset="0"/>
                <a:cs typeface="Arial" charset="0"/>
              </a:rPr>
              <a:t>-Mental Health</a:t>
            </a:r>
          </a:p>
          <a:p>
            <a:pPr marL="258366" indent="-117872">
              <a:buClr>
                <a:srgbClr val="0000FF"/>
              </a:buClr>
              <a:buFont typeface="Wingdings" panose="05000000000000000000" pitchFamily="2" charset="2"/>
              <a:buChar char="Ø"/>
            </a:pPr>
            <a:r>
              <a:rPr lang="en-US" sz="750" b="1" dirty="0">
                <a:latin typeface="Arial" charset="0"/>
                <a:cs typeface="Arial" charset="0"/>
              </a:rPr>
              <a:t>1Z3X1</a:t>
            </a:r>
            <a:r>
              <a:rPr lang="en-US" sz="750" dirty="0">
                <a:latin typeface="Arial" charset="0"/>
                <a:cs typeface="Arial" charset="0"/>
              </a:rPr>
              <a:t>-Tactical Air Control Party</a:t>
            </a:r>
          </a:p>
          <a:p>
            <a:pPr marL="258366" indent="-117872">
              <a:buClr>
                <a:srgbClr val="0000FF"/>
              </a:buClr>
              <a:buFont typeface="Wingdings" panose="05000000000000000000" pitchFamily="2" charset="2"/>
              <a:buChar char="Ø"/>
            </a:pPr>
            <a:r>
              <a:rPr lang="en-US" sz="750" b="1" dirty="0">
                <a:latin typeface="Arial" charset="0"/>
                <a:cs typeface="Arial" charset="0"/>
              </a:rPr>
              <a:t>3P0X1</a:t>
            </a:r>
            <a:r>
              <a:rPr lang="en-US" sz="750" dirty="0">
                <a:latin typeface="Arial" charset="0"/>
                <a:cs typeface="Arial" charset="0"/>
              </a:rPr>
              <a:t>-Security Forces</a:t>
            </a:r>
          </a:p>
        </p:txBody>
      </p:sp>
      <p:sp>
        <p:nvSpPr>
          <p:cNvPr id="4" name="Content Placeholder 2"/>
          <p:cNvSpPr txBox="1">
            <a:spLocks/>
          </p:cNvSpPr>
          <p:nvPr/>
        </p:nvSpPr>
        <p:spPr bwMode="auto">
          <a:xfrm>
            <a:off x="2260855" y="1757934"/>
            <a:ext cx="2859785" cy="3771900"/>
          </a:xfrm>
          <a:prstGeom prst="rect">
            <a:avLst/>
          </a:prstGeom>
          <a:noFill/>
          <a:ln w="12700">
            <a:noFill/>
            <a:miter lim="800000"/>
            <a:headEnd/>
            <a:tailEnd/>
          </a:ln>
        </p:spPr>
        <p:txBody>
          <a:bodyPr vert="horz" wrap="square" lIns="26788" tIns="26788" rIns="26788" bIns="26788" numCol="1" anchor="t" anchorCtr="0" compatLnSpc="1">
            <a:prstTxWarp prst="textNoShape">
              <a:avLst/>
            </a:prstTxWarp>
          </a:bodyPr>
          <a:lstStyle>
            <a:lvl1pPr marL="588963" indent="-401638" algn="l" defTabSz="642938" rtl="0" eaLnBrk="0" fontAlgn="base" hangingPunct="0">
              <a:spcBef>
                <a:spcPct val="20000"/>
              </a:spcBef>
              <a:spcAft>
                <a:spcPct val="0"/>
              </a:spcAft>
              <a:buFont typeface="Gill Sans" charset="0"/>
              <a:buChar char="•"/>
              <a:defRPr sz="2800">
                <a:solidFill>
                  <a:schemeClr val="tx1"/>
                </a:solidFill>
                <a:latin typeface="+mn-lt"/>
                <a:ea typeface="+mn-ea"/>
                <a:cs typeface="+mn-cs"/>
                <a:sym typeface="Gill Sans" charset="0"/>
              </a:defRPr>
            </a:lvl1pPr>
            <a:lvl2pPr marL="901700" indent="-401638" algn="l" defTabSz="642938" rtl="0" eaLnBrk="0" fontAlgn="base" hangingPunct="0">
              <a:spcBef>
                <a:spcPct val="20000"/>
              </a:spcBef>
              <a:spcAft>
                <a:spcPct val="0"/>
              </a:spcAft>
              <a:buFont typeface="Gill Sans" charset="0"/>
              <a:buChar char="•"/>
              <a:defRPr sz="2400">
                <a:solidFill>
                  <a:schemeClr val="tx1"/>
                </a:solidFill>
                <a:latin typeface="+mn-lt"/>
                <a:sym typeface="Gill Sans" charset="0"/>
              </a:defRPr>
            </a:lvl2pPr>
            <a:lvl3pPr marL="1214438"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3pPr>
            <a:lvl4pPr marL="1527175"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4pPr>
            <a:lvl5pPr marL="1839913"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5pPr>
            <a:lvl6pPr marL="22971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6pPr>
            <a:lvl7pPr marL="27543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7pPr>
            <a:lvl8pPr marL="32115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8pPr>
            <a:lvl9pPr marL="36687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9pPr>
          </a:lstStyle>
          <a:p>
            <a:pPr marL="140494" indent="0">
              <a:buClr>
                <a:srgbClr val="0000FF"/>
              </a:buClr>
              <a:buNone/>
            </a:pPr>
            <a:r>
              <a:rPr lang="en-US" sz="900" b="1" u="sng" kern="0" dirty="0">
                <a:latin typeface="Arial" charset="0"/>
                <a:cs typeface="Arial" charset="0"/>
              </a:rPr>
              <a:t>Critical</a:t>
            </a:r>
          </a:p>
          <a:p>
            <a:pPr marL="258366" indent="-117872">
              <a:buClr>
                <a:srgbClr val="0000FF"/>
              </a:buClr>
              <a:buFont typeface="Wingdings" panose="05000000000000000000" pitchFamily="2" charset="2"/>
              <a:buChar char="Ø"/>
            </a:pPr>
            <a:r>
              <a:rPr lang="en-US" sz="750" b="1" kern="0" dirty="0">
                <a:latin typeface="Arial" charset="0"/>
                <a:cs typeface="Arial" charset="0"/>
              </a:rPr>
              <a:t>1A0X1</a:t>
            </a:r>
            <a:r>
              <a:rPr lang="en-US" sz="750" kern="0" dirty="0">
                <a:latin typeface="Arial" charset="0"/>
                <a:cs typeface="Arial" charset="0"/>
              </a:rPr>
              <a:t>-In Flight Refueling Specialist</a:t>
            </a:r>
          </a:p>
          <a:p>
            <a:pPr marL="258366" indent="-117872">
              <a:buClr>
                <a:srgbClr val="0000FF"/>
              </a:buClr>
              <a:buFont typeface="Wingdings" panose="05000000000000000000" pitchFamily="2" charset="2"/>
              <a:buChar char="Ø"/>
            </a:pPr>
            <a:r>
              <a:rPr lang="en-US" sz="750" b="1" kern="0" dirty="0">
                <a:latin typeface="Arial" charset="0"/>
                <a:cs typeface="Arial" charset="0"/>
              </a:rPr>
              <a:t>2A3X8</a:t>
            </a:r>
            <a:r>
              <a:rPr lang="en-US" sz="750" kern="0" dirty="0">
                <a:latin typeface="Arial" charset="0"/>
                <a:cs typeface="Arial" charset="0"/>
              </a:rPr>
              <a:t>-Remote Pilot A/C Maintenance</a:t>
            </a:r>
          </a:p>
          <a:p>
            <a:pPr marL="258366" indent="-117872">
              <a:buClr>
                <a:srgbClr val="0000FF"/>
              </a:buClr>
              <a:buFont typeface="Wingdings" panose="05000000000000000000" pitchFamily="2" charset="2"/>
              <a:buChar char="Ø"/>
            </a:pPr>
            <a:r>
              <a:rPr lang="en-US" sz="750" b="1" kern="0" dirty="0">
                <a:latin typeface="Arial" charset="0"/>
                <a:cs typeface="Arial" charset="0"/>
              </a:rPr>
              <a:t>1A1X1</a:t>
            </a:r>
            <a:r>
              <a:rPr lang="en-US" sz="750" kern="0" dirty="0">
                <a:latin typeface="Arial" charset="0"/>
                <a:cs typeface="Arial" charset="0"/>
              </a:rPr>
              <a:t>-Flight Engineer</a:t>
            </a:r>
          </a:p>
          <a:p>
            <a:pPr marL="258366" indent="-117872">
              <a:buClr>
                <a:srgbClr val="0000FF"/>
              </a:buClr>
              <a:buFont typeface="Wingdings" panose="05000000000000000000" pitchFamily="2" charset="2"/>
              <a:buChar char="Ø"/>
            </a:pPr>
            <a:r>
              <a:rPr lang="en-US" sz="750" b="1" kern="0" dirty="0">
                <a:latin typeface="Arial" charset="0"/>
                <a:cs typeface="Arial" charset="0"/>
              </a:rPr>
              <a:t>2A7X5</a:t>
            </a:r>
            <a:r>
              <a:rPr lang="en-US" sz="750" kern="0" dirty="0">
                <a:latin typeface="Arial" charset="0"/>
                <a:cs typeface="Arial" charset="0"/>
              </a:rPr>
              <a:t>-Low Observable A/C Structural</a:t>
            </a:r>
          </a:p>
          <a:p>
            <a:pPr marL="258366" indent="-117872">
              <a:buClr>
                <a:srgbClr val="0000FF"/>
              </a:buClr>
              <a:buFont typeface="Wingdings" panose="05000000000000000000" pitchFamily="2" charset="2"/>
              <a:buChar char="Ø"/>
            </a:pPr>
            <a:r>
              <a:rPr lang="en-US" sz="750" b="1" kern="0" dirty="0">
                <a:latin typeface="Arial" charset="0"/>
                <a:cs typeface="Arial" charset="0"/>
              </a:rPr>
              <a:t>1A3X1</a:t>
            </a:r>
            <a:r>
              <a:rPr lang="en-US" sz="750" kern="0" dirty="0">
                <a:latin typeface="Arial" charset="0"/>
                <a:cs typeface="Arial" charset="0"/>
              </a:rPr>
              <a:t>-Airborne Mission System Specialist</a:t>
            </a:r>
          </a:p>
          <a:p>
            <a:pPr marL="258366" indent="-117872">
              <a:buClr>
                <a:srgbClr val="0000FF"/>
              </a:buClr>
              <a:buFont typeface="Wingdings" panose="05000000000000000000" pitchFamily="2" charset="2"/>
              <a:buChar char="Ø"/>
            </a:pPr>
            <a:r>
              <a:rPr lang="en-US" sz="750" b="1" kern="0" dirty="0">
                <a:latin typeface="Arial" charset="0"/>
                <a:cs typeface="Arial" charset="0"/>
              </a:rPr>
              <a:t>3D1X3</a:t>
            </a:r>
            <a:r>
              <a:rPr lang="en-US" sz="750" kern="0" dirty="0">
                <a:latin typeface="Arial" charset="0"/>
                <a:cs typeface="Arial" charset="0"/>
              </a:rPr>
              <a:t>-RF Transmission Systems</a:t>
            </a:r>
          </a:p>
          <a:p>
            <a:pPr marL="258366" indent="-117872">
              <a:buClr>
                <a:srgbClr val="0000FF"/>
              </a:buClr>
              <a:buFont typeface="Wingdings" panose="05000000000000000000" pitchFamily="2" charset="2"/>
              <a:buChar char="Ø"/>
            </a:pPr>
            <a:r>
              <a:rPr lang="en-US" sz="750" b="1" kern="0" dirty="0">
                <a:latin typeface="Arial" charset="0"/>
                <a:cs typeface="Arial" charset="0"/>
              </a:rPr>
              <a:t>1A6X1</a:t>
            </a:r>
            <a:r>
              <a:rPr lang="en-US" sz="750" kern="0" dirty="0">
                <a:latin typeface="Arial" charset="0"/>
                <a:cs typeface="Arial" charset="0"/>
              </a:rPr>
              <a:t>-Flight Attendant</a:t>
            </a:r>
          </a:p>
          <a:p>
            <a:pPr marL="258366" indent="-117872">
              <a:buClr>
                <a:srgbClr val="0000FF"/>
              </a:buClr>
              <a:buFont typeface="Wingdings" panose="05000000000000000000" pitchFamily="2" charset="2"/>
              <a:buChar char="Ø"/>
            </a:pPr>
            <a:r>
              <a:rPr lang="en-US" sz="750" b="1" kern="0" dirty="0">
                <a:latin typeface="Arial" charset="0"/>
                <a:cs typeface="Arial" charset="0"/>
              </a:rPr>
              <a:t>3D1X7</a:t>
            </a:r>
            <a:r>
              <a:rPr lang="en-US" sz="750" kern="0" dirty="0">
                <a:latin typeface="Arial" charset="0"/>
                <a:cs typeface="Arial" charset="0"/>
              </a:rPr>
              <a:t>-Cable and Antenna Systems</a:t>
            </a:r>
          </a:p>
          <a:p>
            <a:pPr marL="258366" indent="-117872">
              <a:buClr>
                <a:srgbClr val="0000FF"/>
              </a:buClr>
              <a:buFont typeface="Wingdings" panose="05000000000000000000" pitchFamily="2" charset="2"/>
              <a:buChar char="Ø"/>
            </a:pPr>
            <a:r>
              <a:rPr lang="en-US" sz="750" b="1" kern="0" dirty="0">
                <a:latin typeface="Arial" charset="0"/>
                <a:cs typeface="Arial" charset="0"/>
              </a:rPr>
              <a:t>1C8X3</a:t>
            </a:r>
            <a:r>
              <a:rPr lang="en-US" sz="750" kern="0" dirty="0">
                <a:latin typeface="Arial" charset="0"/>
                <a:cs typeface="Arial" charset="0"/>
              </a:rPr>
              <a:t>-Radar, Airfield, Weather System</a:t>
            </a:r>
          </a:p>
          <a:p>
            <a:pPr marL="258366" indent="-117872">
              <a:buClr>
                <a:srgbClr val="0000FF"/>
              </a:buClr>
              <a:buFont typeface="Wingdings" panose="05000000000000000000" pitchFamily="2" charset="2"/>
              <a:buChar char="Ø"/>
            </a:pPr>
            <a:r>
              <a:rPr lang="en-US" sz="750" b="1" kern="0" dirty="0">
                <a:latin typeface="Arial" charset="0"/>
                <a:cs typeface="Arial" charset="0"/>
              </a:rPr>
              <a:t>3E0X2</a:t>
            </a:r>
            <a:r>
              <a:rPr lang="en-US" sz="750" kern="0" dirty="0">
                <a:latin typeface="Arial" charset="0"/>
                <a:cs typeface="Arial" charset="0"/>
              </a:rPr>
              <a:t>-Electrical Power Production</a:t>
            </a:r>
          </a:p>
          <a:p>
            <a:pPr marL="258366" indent="-117872">
              <a:buClr>
                <a:srgbClr val="0000FF"/>
              </a:buClr>
              <a:buFont typeface="Wingdings" panose="05000000000000000000" pitchFamily="2" charset="2"/>
              <a:buChar char="Ø"/>
            </a:pPr>
            <a:r>
              <a:rPr lang="en-US" sz="750" b="1" kern="0" dirty="0">
                <a:latin typeface="Arial" charset="0"/>
                <a:cs typeface="Arial" charset="0"/>
              </a:rPr>
              <a:t>1N1X1</a:t>
            </a:r>
            <a:r>
              <a:rPr lang="en-US" sz="750" kern="0" dirty="0">
                <a:latin typeface="Arial" charset="0"/>
                <a:cs typeface="Arial" charset="0"/>
              </a:rPr>
              <a:t>-Geospatial Intelligence</a:t>
            </a:r>
          </a:p>
          <a:p>
            <a:pPr marL="258366" indent="-117872">
              <a:buClr>
                <a:srgbClr val="0000FF"/>
              </a:buClr>
              <a:buFont typeface="Wingdings" panose="05000000000000000000" pitchFamily="2" charset="2"/>
              <a:buChar char="Ø"/>
            </a:pPr>
            <a:r>
              <a:rPr lang="en-US" sz="750" b="1" kern="0" dirty="0">
                <a:latin typeface="Arial" charset="0"/>
                <a:cs typeface="Arial" charset="0"/>
              </a:rPr>
              <a:t>3E2X1</a:t>
            </a:r>
            <a:r>
              <a:rPr lang="en-US" sz="750" kern="0" dirty="0">
                <a:latin typeface="Arial" charset="0"/>
                <a:cs typeface="Arial" charset="0"/>
              </a:rPr>
              <a:t>-Pavements and Construction</a:t>
            </a:r>
          </a:p>
          <a:p>
            <a:pPr marL="258366" indent="-117872">
              <a:buClr>
                <a:srgbClr val="0000FF"/>
              </a:buClr>
              <a:buFont typeface="Wingdings" panose="05000000000000000000" pitchFamily="2" charset="2"/>
              <a:buChar char="Ø"/>
            </a:pPr>
            <a:r>
              <a:rPr lang="en-US" sz="750" b="1" kern="0" dirty="0">
                <a:latin typeface="Arial" charset="0"/>
                <a:cs typeface="Arial" charset="0"/>
              </a:rPr>
              <a:t>1T0X1</a:t>
            </a:r>
            <a:r>
              <a:rPr lang="en-US" sz="750" kern="0" dirty="0">
                <a:latin typeface="Arial" charset="0"/>
                <a:cs typeface="Arial" charset="0"/>
              </a:rPr>
              <a:t>-Survival,Evasion,Resistance, Escape</a:t>
            </a:r>
          </a:p>
          <a:p>
            <a:pPr marL="258366" indent="-117872">
              <a:buClr>
                <a:srgbClr val="0000FF"/>
              </a:buClr>
              <a:buFont typeface="Wingdings" panose="05000000000000000000" pitchFamily="2" charset="2"/>
              <a:buChar char="Ø"/>
            </a:pPr>
            <a:r>
              <a:rPr lang="en-US" sz="750" b="1" kern="0" dirty="0">
                <a:latin typeface="Arial" charset="0"/>
                <a:cs typeface="Arial" charset="0"/>
              </a:rPr>
              <a:t>3E4X1</a:t>
            </a:r>
            <a:r>
              <a:rPr lang="en-US" sz="750" kern="0" dirty="0">
                <a:latin typeface="Arial" charset="0"/>
                <a:cs typeface="Arial" charset="0"/>
              </a:rPr>
              <a:t>-Water &amp; Fuels System Maintenance</a:t>
            </a:r>
          </a:p>
          <a:p>
            <a:pPr marL="258366" indent="-117872">
              <a:buClr>
                <a:srgbClr val="0000FF"/>
              </a:buClr>
              <a:buFont typeface="Wingdings" panose="05000000000000000000" pitchFamily="2" charset="2"/>
              <a:buChar char="Ø"/>
            </a:pPr>
            <a:r>
              <a:rPr lang="en-US" sz="750" b="1" kern="0" dirty="0">
                <a:latin typeface="Arial" charset="0"/>
                <a:cs typeface="Arial" charset="0"/>
              </a:rPr>
              <a:t>2A2X2</a:t>
            </a:r>
            <a:r>
              <a:rPr lang="en-US" sz="750" kern="0" dirty="0">
                <a:latin typeface="Arial" charset="0"/>
                <a:cs typeface="Arial" charset="0"/>
              </a:rPr>
              <a:t>-SOF/PR Integrated Instrument</a:t>
            </a:r>
          </a:p>
          <a:p>
            <a:pPr marL="258366" indent="-117872">
              <a:buClr>
                <a:srgbClr val="0000FF"/>
              </a:buClr>
              <a:buFont typeface="Wingdings" panose="05000000000000000000" pitchFamily="2" charset="2"/>
              <a:buChar char="Ø"/>
            </a:pPr>
            <a:r>
              <a:rPr lang="en-US" sz="750" b="1" kern="0" dirty="0">
                <a:latin typeface="Arial" charset="0"/>
                <a:cs typeface="Arial" charset="0"/>
              </a:rPr>
              <a:t>4A1X1</a:t>
            </a:r>
            <a:r>
              <a:rPr lang="en-US" sz="750" kern="0" dirty="0">
                <a:latin typeface="Arial" charset="0"/>
                <a:cs typeface="Arial" charset="0"/>
              </a:rPr>
              <a:t>-Medical Material</a:t>
            </a:r>
          </a:p>
          <a:p>
            <a:pPr marL="258366" indent="-117872">
              <a:buClr>
                <a:srgbClr val="0000FF"/>
              </a:buClr>
              <a:buFont typeface="Wingdings" panose="05000000000000000000" pitchFamily="2" charset="2"/>
              <a:buChar char="Ø"/>
            </a:pPr>
            <a:r>
              <a:rPr lang="en-US" sz="750" b="1" kern="0" dirty="0">
                <a:latin typeface="Arial" charset="0"/>
                <a:cs typeface="Arial" charset="0"/>
              </a:rPr>
              <a:t>2A3X5</a:t>
            </a:r>
            <a:r>
              <a:rPr lang="en-US" sz="750" kern="0" dirty="0">
                <a:latin typeface="Arial" charset="0"/>
                <a:cs typeface="Arial" charset="0"/>
              </a:rPr>
              <a:t>-Adv. Fighter A/C Integrated Avionics</a:t>
            </a:r>
          </a:p>
          <a:p>
            <a:pPr marL="258366" indent="-117872">
              <a:buClr>
                <a:srgbClr val="0000FF"/>
              </a:buClr>
              <a:buFont typeface="Wingdings" panose="05000000000000000000" pitchFamily="2" charset="2"/>
              <a:buChar char="Ø"/>
            </a:pPr>
            <a:r>
              <a:rPr lang="en-US" sz="750" b="1" kern="0">
                <a:latin typeface="Arial" charset="0"/>
                <a:cs typeface="Arial" charset="0"/>
              </a:rPr>
              <a:t>6F0X1</a:t>
            </a:r>
            <a:r>
              <a:rPr lang="en-US" sz="750" kern="0">
                <a:latin typeface="Arial" charset="0"/>
                <a:cs typeface="Arial" charset="0"/>
              </a:rPr>
              <a:t>-Finance</a:t>
            </a:r>
            <a:endParaRPr lang="en-US" sz="750" kern="0" dirty="0">
              <a:latin typeface="Arial" charset="0"/>
              <a:cs typeface="Arial" charset="0"/>
            </a:endParaRPr>
          </a:p>
        </p:txBody>
      </p:sp>
      <p:sp>
        <p:nvSpPr>
          <p:cNvPr id="2" name="TextBox 1"/>
          <p:cNvSpPr txBox="1"/>
          <p:nvPr/>
        </p:nvSpPr>
        <p:spPr>
          <a:xfrm>
            <a:off x="68580" y="1495742"/>
            <a:ext cx="2722626" cy="253916"/>
          </a:xfrm>
          <a:prstGeom prst="rect">
            <a:avLst/>
          </a:prstGeom>
          <a:noFill/>
        </p:spPr>
        <p:txBody>
          <a:bodyPr wrap="square" rtlCol="0">
            <a:spAutoFit/>
          </a:bodyPr>
          <a:lstStyle/>
          <a:p>
            <a:r>
              <a:rPr lang="en-US" sz="1050" b="1" u="sng" dirty="0"/>
              <a:t>National Enlisted Bonus AFSCs</a:t>
            </a:r>
          </a:p>
        </p:txBody>
      </p:sp>
      <p:sp>
        <p:nvSpPr>
          <p:cNvPr id="7" name="Content Placeholder 2"/>
          <p:cNvSpPr txBox="1">
            <a:spLocks/>
          </p:cNvSpPr>
          <p:nvPr/>
        </p:nvSpPr>
        <p:spPr bwMode="auto">
          <a:xfrm>
            <a:off x="4521709" y="1867662"/>
            <a:ext cx="2859785" cy="3771900"/>
          </a:xfrm>
          <a:prstGeom prst="rect">
            <a:avLst/>
          </a:prstGeom>
          <a:noFill/>
          <a:ln w="12700">
            <a:noFill/>
            <a:miter lim="800000"/>
            <a:headEnd/>
            <a:tailEnd/>
          </a:ln>
        </p:spPr>
        <p:txBody>
          <a:bodyPr vert="horz" wrap="square" lIns="26788" tIns="26788" rIns="26788" bIns="26788" numCol="1" anchor="t" anchorCtr="0" compatLnSpc="1">
            <a:prstTxWarp prst="textNoShape">
              <a:avLst/>
            </a:prstTxWarp>
          </a:bodyPr>
          <a:lstStyle>
            <a:lvl1pPr marL="588963" indent="-401638" algn="l" defTabSz="642938" rtl="0" eaLnBrk="0" fontAlgn="base" hangingPunct="0">
              <a:spcBef>
                <a:spcPct val="20000"/>
              </a:spcBef>
              <a:spcAft>
                <a:spcPct val="0"/>
              </a:spcAft>
              <a:buFont typeface="Gill Sans" charset="0"/>
              <a:buChar char="•"/>
              <a:defRPr sz="2800">
                <a:solidFill>
                  <a:schemeClr val="tx1"/>
                </a:solidFill>
                <a:latin typeface="+mn-lt"/>
                <a:ea typeface="+mn-ea"/>
                <a:cs typeface="+mn-cs"/>
                <a:sym typeface="Gill Sans" charset="0"/>
              </a:defRPr>
            </a:lvl1pPr>
            <a:lvl2pPr marL="901700" indent="-401638" algn="l" defTabSz="642938" rtl="0" eaLnBrk="0" fontAlgn="base" hangingPunct="0">
              <a:spcBef>
                <a:spcPct val="20000"/>
              </a:spcBef>
              <a:spcAft>
                <a:spcPct val="0"/>
              </a:spcAft>
              <a:buFont typeface="Gill Sans" charset="0"/>
              <a:buChar char="•"/>
              <a:defRPr sz="2400">
                <a:solidFill>
                  <a:schemeClr val="tx1"/>
                </a:solidFill>
                <a:latin typeface="+mn-lt"/>
                <a:sym typeface="Gill Sans" charset="0"/>
              </a:defRPr>
            </a:lvl2pPr>
            <a:lvl3pPr marL="1214438"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3pPr>
            <a:lvl4pPr marL="1527175"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4pPr>
            <a:lvl5pPr marL="1839913"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5pPr>
            <a:lvl6pPr marL="22971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6pPr>
            <a:lvl7pPr marL="27543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7pPr>
            <a:lvl8pPr marL="32115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8pPr>
            <a:lvl9pPr marL="36687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9pPr>
          </a:lstStyle>
          <a:p>
            <a:pPr marL="258366" indent="-117872">
              <a:buClr>
                <a:srgbClr val="0000FF"/>
              </a:buClr>
              <a:buFont typeface="Wingdings" panose="05000000000000000000" pitchFamily="2" charset="2"/>
              <a:buChar char="Ø"/>
            </a:pPr>
            <a:r>
              <a:rPr lang="en-US" sz="750" b="1" kern="0" dirty="0">
                <a:latin typeface="Arial" charset="0"/>
                <a:cs typeface="Arial" charset="0"/>
              </a:rPr>
              <a:t>11B</a:t>
            </a:r>
            <a:r>
              <a:rPr lang="en-US" sz="750" kern="0" dirty="0">
                <a:latin typeface="Arial" charset="0"/>
                <a:cs typeface="Arial" charset="0"/>
              </a:rPr>
              <a:t>-Bomber Pilot</a:t>
            </a:r>
          </a:p>
          <a:p>
            <a:pPr marL="258366" indent="-117872">
              <a:buClr>
                <a:srgbClr val="0000FF"/>
              </a:buClr>
              <a:buFont typeface="Wingdings" panose="05000000000000000000" pitchFamily="2" charset="2"/>
              <a:buChar char="Ø"/>
            </a:pPr>
            <a:r>
              <a:rPr lang="en-US" sz="750" b="1" kern="0" dirty="0">
                <a:latin typeface="Arial" charset="0"/>
                <a:cs typeface="Arial" charset="0"/>
              </a:rPr>
              <a:t>12M</a:t>
            </a:r>
            <a:r>
              <a:rPr lang="en-US" sz="750" kern="0" dirty="0">
                <a:latin typeface="Arial" charset="0"/>
                <a:cs typeface="Arial" charset="0"/>
              </a:rPr>
              <a:t>-Mobility Combat System</a:t>
            </a:r>
          </a:p>
          <a:p>
            <a:pPr marL="258366" indent="-117872">
              <a:buClr>
                <a:srgbClr val="0000FF"/>
              </a:buClr>
              <a:buFont typeface="Wingdings" panose="05000000000000000000" pitchFamily="2" charset="2"/>
              <a:buChar char="Ø"/>
            </a:pPr>
            <a:r>
              <a:rPr lang="en-US" sz="750" b="1" kern="0" dirty="0">
                <a:latin typeface="Arial" charset="0"/>
                <a:cs typeface="Arial" charset="0"/>
              </a:rPr>
              <a:t>11F</a:t>
            </a:r>
            <a:r>
              <a:rPr lang="en-US" sz="750" kern="0" dirty="0">
                <a:latin typeface="Arial" charset="0"/>
                <a:cs typeface="Arial" charset="0"/>
              </a:rPr>
              <a:t>-Fighter Pilot</a:t>
            </a:r>
          </a:p>
          <a:p>
            <a:pPr marL="258366" indent="-117872">
              <a:buClr>
                <a:srgbClr val="0000FF"/>
              </a:buClr>
              <a:buFont typeface="Wingdings" panose="05000000000000000000" pitchFamily="2" charset="2"/>
              <a:buChar char="Ø"/>
            </a:pPr>
            <a:r>
              <a:rPr lang="en-US" sz="750" b="1" kern="0" dirty="0">
                <a:latin typeface="Arial" charset="0"/>
                <a:cs typeface="Arial" charset="0"/>
              </a:rPr>
              <a:t>12S</a:t>
            </a:r>
            <a:r>
              <a:rPr lang="en-US" sz="750" kern="0" dirty="0">
                <a:latin typeface="Arial" charset="0"/>
                <a:cs typeface="Arial" charset="0"/>
              </a:rPr>
              <a:t>-Special Ops Combat System</a:t>
            </a:r>
          </a:p>
          <a:p>
            <a:pPr marL="258366" indent="-117872">
              <a:buClr>
                <a:srgbClr val="0000FF"/>
              </a:buClr>
              <a:buFont typeface="Wingdings" panose="05000000000000000000" pitchFamily="2" charset="2"/>
              <a:buChar char="Ø"/>
            </a:pPr>
            <a:r>
              <a:rPr lang="en-US" sz="750" b="1" kern="0" dirty="0">
                <a:latin typeface="Arial" charset="0"/>
                <a:cs typeface="Arial" charset="0"/>
              </a:rPr>
              <a:t>11H</a:t>
            </a:r>
            <a:r>
              <a:rPr lang="en-US" sz="750" kern="0" dirty="0">
                <a:latin typeface="Arial" charset="0"/>
                <a:cs typeface="Arial" charset="0"/>
              </a:rPr>
              <a:t>-Rescue Pilot</a:t>
            </a:r>
          </a:p>
          <a:p>
            <a:pPr marL="258366" indent="-117872">
              <a:buClr>
                <a:srgbClr val="0000FF"/>
              </a:buClr>
              <a:buFont typeface="Wingdings" panose="05000000000000000000" pitchFamily="2" charset="2"/>
              <a:buChar char="Ø"/>
            </a:pPr>
            <a:r>
              <a:rPr lang="en-US" sz="750" b="1" kern="0" dirty="0">
                <a:latin typeface="Arial" charset="0"/>
                <a:cs typeface="Arial" charset="0"/>
              </a:rPr>
              <a:t>13B</a:t>
            </a:r>
            <a:r>
              <a:rPr lang="en-US" sz="750" kern="0" dirty="0">
                <a:latin typeface="Arial" charset="0"/>
                <a:cs typeface="Arial" charset="0"/>
              </a:rPr>
              <a:t>-Air Battle Manager</a:t>
            </a:r>
          </a:p>
          <a:p>
            <a:pPr marL="258366" indent="-117872">
              <a:buClr>
                <a:srgbClr val="0000FF"/>
              </a:buClr>
              <a:buFont typeface="Wingdings" panose="05000000000000000000" pitchFamily="2" charset="2"/>
              <a:buChar char="Ø"/>
            </a:pPr>
            <a:r>
              <a:rPr lang="en-US" sz="750" b="1" kern="0" dirty="0">
                <a:latin typeface="Arial" charset="0"/>
                <a:cs typeface="Arial" charset="0"/>
              </a:rPr>
              <a:t>11M</a:t>
            </a:r>
            <a:r>
              <a:rPr lang="en-US" sz="750" kern="0" dirty="0">
                <a:latin typeface="Arial" charset="0"/>
                <a:cs typeface="Arial" charset="0"/>
              </a:rPr>
              <a:t>-Mobility Pilot</a:t>
            </a:r>
          </a:p>
          <a:p>
            <a:pPr marL="258366" indent="-117872">
              <a:buClr>
                <a:srgbClr val="0000FF"/>
              </a:buClr>
              <a:buFont typeface="Wingdings" panose="05000000000000000000" pitchFamily="2" charset="2"/>
              <a:buChar char="Ø"/>
            </a:pPr>
            <a:r>
              <a:rPr lang="en-US" sz="750" b="1" kern="0" dirty="0">
                <a:latin typeface="Arial" charset="0"/>
                <a:cs typeface="Arial" charset="0"/>
              </a:rPr>
              <a:t>13S</a:t>
            </a:r>
            <a:r>
              <a:rPr lang="en-US" sz="750" kern="0" dirty="0">
                <a:latin typeface="Arial" charset="0"/>
                <a:cs typeface="Arial" charset="0"/>
              </a:rPr>
              <a:t>-Space Operations</a:t>
            </a:r>
          </a:p>
          <a:p>
            <a:pPr marL="258366" indent="-117872">
              <a:buClr>
                <a:srgbClr val="0000FF"/>
              </a:buClr>
              <a:buFont typeface="Wingdings" panose="05000000000000000000" pitchFamily="2" charset="2"/>
              <a:buChar char="Ø"/>
            </a:pPr>
            <a:r>
              <a:rPr lang="en-US" sz="750" b="1" kern="0" dirty="0">
                <a:latin typeface="Arial" charset="0"/>
                <a:cs typeface="Arial" charset="0"/>
              </a:rPr>
              <a:t>11S</a:t>
            </a:r>
            <a:r>
              <a:rPr lang="en-US" sz="750" kern="0" dirty="0">
                <a:latin typeface="Arial" charset="0"/>
                <a:cs typeface="Arial" charset="0"/>
              </a:rPr>
              <a:t>-Special Operations Pilot</a:t>
            </a:r>
          </a:p>
          <a:p>
            <a:pPr marL="258366" indent="-117872">
              <a:buClr>
                <a:srgbClr val="0000FF"/>
              </a:buClr>
              <a:buFont typeface="Wingdings" panose="05000000000000000000" pitchFamily="2" charset="2"/>
              <a:buChar char="Ø"/>
            </a:pPr>
            <a:r>
              <a:rPr lang="en-US" sz="750" b="1" kern="0" dirty="0">
                <a:latin typeface="Arial" charset="0"/>
                <a:cs typeface="Arial" charset="0"/>
              </a:rPr>
              <a:t>14N</a:t>
            </a:r>
            <a:r>
              <a:rPr lang="en-US" sz="750" kern="0" dirty="0">
                <a:latin typeface="Arial" charset="0"/>
                <a:cs typeface="Arial" charset="0"/>
              </a:rPr>
              <a:t>-Intelligence</a:t>
            </a:r>
          </a:p>
          <a:p>
            <a:pPr marL="258366" indent="-117872">
              <a:buClr>
                <a:srgbClr val="0000FF"/>
              </a:buClr>
              <a:buFont typeface="Wingdings" panose="05000000000000000000" pitchFamily="2" charset="2"/>
              <a:buChar char="Ø"/>
            </a:pPr>
            <a:r>
              <a:rPr lang="en-US" sz="750" b="1" kern="0" dirty="0">
                <a:latin typeface="Arial" charset="0"/>
                <a:cs typeface="Arial" charset="0"/>
              </a:rPr>
              <a:t>11U</a:t>
            </a:r>
            <a:r>
              <a:rPr lang="en-US" sz="750" kern="0" dirty="0">
                <a:latin typeface="Arial" charset="0"/>
                <a:cs typeface="Arial" charset="0"/>
              </a:rPr>
              <a:t>-Remotely Piloted Aircraft (RPA)</a:t>
            </a:r>
          </a:p>
          <a:p>
            <a:pPr marL="258366" indent="-117872">
              <a:buClr>
                <a:srgbClr val="0000FF"/>
              </a:buClr>
              <a:buFont typeface="Wingdings" panose="05000000000000000000" pitchFamily="2" charset="2"/>
              <a:buChar char="Ø"/>
            </a:pPr>
            <a:r>
              <a:rPr lang="en-US" sz="750" b="1" kern="0" dirty="0">
                <a:latin typeface="Arial" charset="0"/>
                <a:cs typeface="Arial" charset="0"/>
              </a:rPr>
              <a:t>15W</a:t>
            </a:r>
            <a:r>
              <a:rPr lang="en-US" sz="750" kern="0" dirty="0">
                <a:latin typeface="Arial" charset="0"/>
                <a:cs typeface="Arial" charset="0"/>
              </a:rPr>
              <a:t>-Weather</a:t>
            </a:r>
          </a:p>
          <a:p>
            <a:pPr marL="258366" indent="-117872">
              <a:buClr>
                <a:srgbClr val="0000FF"/>
              </a:buClr>
              <a:buFont typeface="Wingdings" panose="05000000000000000000" pitchFamily="2" charset="2"/>
              <a:buChar char="Ø"/>
            </a:pPr>
            <a:r>
              <a:rPr lang="en-US" sz="750" b="1" kern="0" dirty="0">
                <a:latin typeface="Arial" charset="0"/>
                <a:cs typeface="Arial" charset="0"/>
              </a:rPr>
              <a:t>12B</a:t>
            </a:r>
            <a:r>
              <a:rPr lang="en-US" sz="750" kern="0" dirty="0">
                <a:latin typeface="Arial" charset="0"/>
                <a:cs typeface="Arial" charset="0"/>
              </a:rPr>
              <a:t>-Bomber Combat Systems</a:t>
            </a:r>
          </a:p>
          <a:p>
            <a:pPr marL="258366" indent="-117872">
              <a:buClr>
                <a:srgbClr val="0000FF"/>
              </a:buClr>
              <a:buFont typeface="Wingdings" panose="05000000000000000000" pitchFamily="2" charset="2"/>
              <a:buChar char="Ø"/>
            </a:pPr>
            <a:r>
              <a:rPr lang="en-US" sz="750" b="1" kern="0" dirty="0">
                <a:latin typeface="Arial" charset="0"/>
                <a:cs typeface="Arial" charset="0"/>
              </a:rPr>
              <a:t>17S</a:t>
            </a:r>
            <a:r>
              <a:rPr lang="en-US" sz="750" kern="0" dirty="0">
                <a:latin typeface="Arial" charset="0"/>
                <a:cs typeface="Arial" charset="0"/>
              </a:rPr>
              <a:t>-Cyberwarfare Operations</a:t>
            </a:r>
          </a:p>
          <a:p>
            <a:pPr marL="258366" indent="-117872">
              <a:buClr>
                <a:srgbClr val="0000FF"/>
              </a:buClr>
              <a:buFont typeface="Wingdings" panose="05000000000000000000" pitchFamily="2" charset="2"/>
              <a:buChar char="Ø"/>
            </a:pPr>
            <a:r>
              <a:rPr lang="en-US" sz="750" b="1" kern="0" dirty="0">
                <a:latin typeface="Arial" charset="0"/>
                <a:cs typeface="Arial" charset="0"/>
              </a:rPr>
              <a:t>12F</a:t>
            </a:r>
            <a:r>
              <a:rPr lang="en-US" sz="750" kern="0" dirty="0">
                <a:latin typeface="Arial" charset="0"/>
                <a:cs typeface="Arial" charset="0"/>
              </a:rPr>
              <a:t>-Fighter Combat Systems</a:t>
            </a:r>
          </a:p>
          <a:p>
            <a:pPr marL="258366" indent="-117872">
              <a:buClr>
                <a:srgbClr val="0000FF"/>
              </a:buClr>
              <a:buFont typeface="Wingdings" panose="05000000000000000000" pitchFamily="2" charset="2"/>
              <a:buChar char="Ø"/>
            </a:pPr>
            <a:r>
              <a:rPr lang="en-US" sz="750" b="1" kern="0" dirty="0">
                <a:latin typeface="Arial" charset="0"/>
                <a:cs typeface="Arial" charset="0"/>
              </a:rPr>
              <a:t>18A</a:t>
            </a:r>
            <a:r>
              <a:rPr lang="en-US" sz="750" kern="0" dirty="0">
                <a:latin typeface="Arial" charset="0"/>
                <a:cs typeface="Arial" charset="0"/>
              </a:rPr>
              <a:t>-Attack Remotely Piloted Aircraft</a:t>
            </a:r>
          </a:p>
          <a:p>
            <a:pPr marL="258366" indent="-117872">
              <a:buClr>
                <a:srgbClr val="0000FF"/>
              </a:buClr>
              <a:buFont typeface="Wingdings" panose="05000000000000000000" pitchFamily="2" charset="2"/>
              <a:buChar char="Ø"/>
            </a:pPr>
            <a:r>
              <a:rPr lang="en-US" sz="750" b="1" kern="0" dirty="0">
                <a:latin typeface="Arial" charset="0"/>
                <a:cs typeface="Arial" charset="0"/>
              </a:rPr>
              <a:t>12G</a:t>
            </a:r>
            <a:r>
              <a:rPr lang="en-US" sz="750" kern="0" dirty="0">
                <a:latin typeface="Arial" charset="0"/>
                <a:cs typeface="Arial" charset="0"/>
              </a:rPr>
              <a:t>-Generalist Combat Systems</a:t>
            </a:r>
          </a:p>
          <a:p>
            <a:pPr marL="258366" indent="-117872">
              <a:buClr>
                <a:srgbClr val="0000FF"/>
              </a:buClr>
              <a:buFont typeface="Wingdings" panose="05000000000000000000" pitchFamily="2" charset="2"/>
              <a:buChar char="Ø"/>
            </a:pPr>
            <a:r>
              <a:rPr lang="en-US" sz="750" b="1" kern="0" dirty="0">
                <a:latin typeface="Arial" charset="0"/>
                <a:cs typeface="Arial" charset="0"/>
              </a:rPr>
              <a:t>19Z</a:t>
            </a:r>
            <a:r>
              <a:rPr lang="en-US" sz="750" kern="0" dirty="0">
                <a:latin typeface="Arial" charset="0"/>
                <a:cs typeface="Arial" charset="0"/>
              </a:rPr>
              <a:t>-Special Warfare</a:t>
            </a:r>
          </a:p>
          <a:p>
            <a:pPr marL="258366" indent="-117872">
              <a:buClr>
                <a:srgbClr val="0000FF"/>
              </a:buClr>
              <a:buFont typeface="Wingdings" panose="05000000000000000000" pitchFamily="2" charset="2"/>
              <a:buChar char="Ø"/>
            </a:pPr>
            <a:r>
              <a:rPr lang="en-US" sz="750" b="1" kern="0" dirty="0">
                <a:latin typeface="Arial" charset="0"/>
                <a:cs typeface="Arial" charset="0"/>
              </a:rPr>
              <a:t>12H</a:t>
            </a:r>
            <a:r>
              <a:rPr lang="en-US" sz="750" kern="0" dirty="0">
                <a:latin typeface="Arial" charset="0"/>
                <a:cs typeface="Arial" charset="0"/>
              </a:rPr>
              <a:t>-Rescue Combat Systems</a:t>
            </a:r>
          </a:p>
          <a:p>
            <a:pPr marL="258366" indent="-117872">
              <a:buClr>
                <a:srgbClr val="0000FF"/>
              </a:buClr>
              <a:buFont typeface="Wingdings" panose="05000000000000000000" pitchFamily="2" charset="2"/>
              <a:buChar char="Ø"/>
            </a:pPr>
            <a:r>
              <a:rPr lang="en-US" sz="750" b="1" kern="0" dirty="0">
                <a:latin typeface="Arial" charset="0"/>
                <a:cs typeface="Arial" charset="0"/>
              </a:rPr>
              <a:t>21A</a:t>
            </a:r>
            <a:r>
              <a:rPr lang="en-US" sz="750" kern="0" dirty="0">
                <a:latin typeface="Arial" charset="0"/>
                <a:cs typeface="Arial" charset="0"/>
              </a:rPr>
              <a:t>-Aircraft Maintenance</a:t>
            </a:r>
          </a:p>
        </p:txBody>
      </p:sp>
      <p:sp>
        <p:nvSpPr>
          <p:cNvPr id="5" name="Rectangle 4"/>
          <p:cNvSpPr/>
          <p:nvPr/>
        </p:nvSpPr>
        <p:spPr>
          <a:xfrm>
            <a:off x="4607317" y="1511603"/>
            <a:ext cx="1816523" cy="253916"/>
          </a:xfrm>
          <a:prstGeom prst="rect">
            <a:avLst/>
          </a:prstGeom>
        </p:spPr>
        <p:txBody>
          <a:bodyPr wrap="none">
            <a:spAutoFit/>
          </a:bodyPr>
          <a:lstStyle/>
          <a:p>
            <a:r>
              <a:rPr lang="en-US" sz="1050" b="1" u="sng" dirty="0"/>
              <a:t>National Officer Bonus AFSCs</a:t>
            </a:r>
          </a:p>
        </p:txBody>
      </p:sp>
      <p:sp>
        <p:nvSpPr>
          <p:cNvPr id="9" name="Content Placeholder 2"/>
          <p:cNvSpPr txBox="1">
            <a:spLocks/>
          </p:cNvSpPr>
          <p:nvPr/>
        </p:nvSpPr>
        <p:spPr bwMode="auto">
          <a:xfrm>
            <a:off x="6672835" y="1867662"/>
            <a:ext cx="2859785" cy="3771900"/>
          </a:xfrm>
          <a:prstGeom prst="rect">
            <a:avLst/>
          </a:prstGeom>
          <a:noFill/>
          <a:ln w="12700">
            <a:noFill/>
            <a:miter lim="800000"/>
            <a:headEnd/>
            <a:tailEnd/>
          </a:ln>
        </p:spPr>
        <p:txBody>
          <a:bodyPr vert="horz" wrap="square" lIns="26788" tIns="26788" rIns="26788" bIns="26788" numCol="1" anchor="t" anchorCtr="0" compatLnSpc="1">
            <a:prstTxWarp prst="textNoShape">
              <a:avLst/>
            </a:prstTxWarp>
          </a:bodyPr>
          <a:lstStyle>
            <a:lvl1pPr marL="588963" indent="-401638" algn="l" defTabSz="642938" rtl="0" eaLnBrk="0" fontAlgn="base" hangingPunct="0">
              <a:spcBef>
                <a:spcPct val="20000"/>
              </a:spcBef>
              <a:spcAft>
                <a:spcPct val="0"/>
              </a:spcAft>
              <a:buFont typeface="Gill Sans" charset="0"/>
              <a:buChar char="•"/>
              <a:defRPr sz="2800">
                <a:solidFill>
                  <a:schemeClr val="tx1"/>
                </a:solidFill>
                <a:latin typeface="+mn-lt"/>
                <a:ea typeface="+mn-ea"/>
                <a:cs typeface="+mn-cs"/>
                <a:sym typeface="Gill Sans" charset="0"/>
              </a:defRPr>
            </a:lvl1pPr>
            <a:lvl2pPr marL="901700" indent="-401638" algn="l" defTabSz="642938" rtl="0" eaLnBrk="0" fontAlgn="base" hangingPunct="0">
              <a:spcBef>
                <a:spcPct val="20000"/>
              </a:spcBef>
              <a:spcAft>
                <a:spcPct val="0"/>
              </a:spcAft>
              <a:buFont typeface="Gill Sans" charset="0"/>
              <a:buChar char="•"/>
              <a:defRPr sz="2400">
                <a:solidFill>
                  <a:schemeClr val="tx1"/>
                </a:solidFill>
                <a:latin typeface="+mn-lt"/>
                <a:sym typeface="Gill Sans" charset="0"/>
              </a:defRPr>
            </a:lvl2pPr>
            <a:lvl3pPr marL="1214438"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3pPr>
            <a:lvl4pPr marL="1527175"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4pPr>
            <a:lvl5pPr marL="1839913"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5pPr>
            <a:lvl6pPr marL="22971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6pPr>
            <a:lvl7pPr marL="27543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7pPr>
            <a:lvl8pPr marL="32115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8pPr>
            <a:lvl9pPr marL="36687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9pPr>
          </a:lstStyle>
          <a:p>
            <a:pPr marL="258366" indent="-117872">
              <a:buClr>
                <a:srgbClr val="0000FF"/>
              </a:buClr>
              <a:buFont typeface="Wingdings" panose="05000000000000000000" pitchFamily="2" charset="2"/>
              <a:buChar char="Ø"/>
            </a:pPr>
            <a:r>
              <a:rPr lang="en-US" sz="750" b="1" kern="0" dirty="0">
                <a:latin typeface="Arial" charset="0"/>
                <a:cs typeface="Arial" charset="0"/>
              </a:rPr>
              <a:t>42B</a:t>
            </a:r>
            <a:r>
              <a:rPr lang="en-US" sz="750" kern="0" dirty="0">
                <a:latin typeface="Arial" charset="0"/>
                <a:cs typeface="Arial" charset="0"/>
              </a:rPr>
              <a:t>-Physical Therapist</a:t>
            </a:r>
          </a:p>
          <a:p>
            <a:pPr marL="258366" indent="-117872">
              <a:buClr>
                <a:srgbClr val="0000FF"/>
              </a:buClr>
              <a:buFont typeface="Wingdings" panose="05000000000000000000" pitchFamily="2" charset="2"/>
              <a:buChar char="Ø"/>
            </a:pPr>
            <a:r>
              <a:rPr lang="en-US" sz="750" b="1" kern="0" dirty="0">
                <a:latin typeface="Arial" charset="0"/>
                <a:cs typeface="Arial" charset="0"/>
              </a:rPr>
              <a:t>45B</a:t>
            </a:r>
            <a:r>
              <a:rPr lang="en-US" sz="750" kern="0" dirty="0">
                <a:latin typeface="Arial" charset="0"/>
                <a:cs typeface="Arial" charset="0"/>
              </a:rPr>
              <a:t>-Orthopedic Surgeon</a:t>
            </a:r>
          </a:p>
          <a:p>
            <a:pPr marL="258366" indent="-117872">
              <a:buClr>
                <a:srgbClr val="0000FF"/>
              </a:buClr>
              <a:buFont typeface="Wingdings" panose="05000000000000000000" pitchFamily="2" charset="2"/>
              <a:buChar char="Ø"/>
            </a:pPr>
            <a:r>
              <a:rPr lang="en-US" sz="750" b="1" kern="0" dirty="0">
                <a:latin typeface="Arial" charset="0"/>
                <a:cs typeface="Arial" charset="0"/>
              </a:rPr>
              <a:t>44E</a:t>
            </a:r>
            <a:r>
              <a:rPr lang="en-US" sz="750" kern="0" dirty="0">
                <a:latin typeface="Arial" charset="0"/>
                <a:cs typeface="Arial" charset="0"/>
              </a:rPr>
              <a:t>-Emergency Medicine Physician</a:t>
            </a:r>
          </a:p>
          <a:p>
            <a:pPr marL="258366" indent="-117872">
              <a:buClr>
                <a:srgbClr val="0000FF"/>
              </a:buClr>
              <a:buFont typeface="Wingdings" panose="05000000000000000000" pitchFamily="2" charset="2"/>
              <a:buChar char="Ø"/>
            </a:pPr>
            <a:r>
              <a:rPr lang="en-US" sz="750" b="1" kern="0" dirty="0">
                <a:latin typeface="Arial" charset="0"/>
                <a:cs typeface="Arial" charset="0"/>
              </a:rPr>
              <a:t>45G</a:t>
            </a:r>
            <a:r>
              <a:rPr lang="en-US" sz="750" kern="0" dirty="0">
                <a:latin typeface="Arial" charset="0"/>
                <a:cs typeface="Arial" charset="0"/>
              </a:rPr>
              <a:t>-OB/GYN</a:t>
            </a:r>
          </a:p>
          <a:p>
            <a:pPr marL="258366" indent="-117872">
              <a:buClr>
                <a:srgbClr val="0000FF"/>
              </a:buClr>
              <a:buFont typeface="Wingdings" panose="05000000000000000000" pitchFamily="2" charset="2"/>
              <a:buChar char="Ø"/>
            </a:pPr>
            <a:r>
              <a:rPr lang="en-US" sz="750" b="1" kern="0" dirty="0">
                <a:latin typeface="Arial" charset="0"/>
                <a:cs typeface="Arial" charset="0"/>
              </a:rPr>
              <a:t>44M</a:t>
            </a:r>
            <a:r>
              <a:rPr lang="en-US" sz="750" kern="0" dirty="0">
                <a:latin typeface="Arial" charset="0"/>
                <a:cs typeface="Arial" charset="0"/>
              </a:rPr>
              <a:t>-Internal Medicine Physician</a:t>
            </a:r>
          </a:p>
          <a:p>
            <a:pPr marL="258366" indent="-117872">
              <a:buClr>
                <a:srgbClr val="0000FF"/>
              </a:buClr>
              <a:buFont typeface="Wingdings" panose="05000000000000000000" pitchFamily="2" charset="2"/>
              <a:buChar char="Ø"/>
            </a:pPr>
            <a:r>
              <a:rPr lang="en-US" sz="750" b="1" kern="0" dirty="0">
                <a:latin typeface="Arial" charset="0"/>
                <a:cs typeface="Arial" charset="0"/>
              </a:rPr>
              <a:t>45S</a:t>
            </a:r>
            <a:r>
              <a:rPr lang="en-US" sz="750" kern="0" dirty="0">
                <a:latin typeface="Arial" charset="0"/>
                <a:cs typeface="Arial" charset="0"/>
              </a:rPr>
              <a:t>-General Surgeon</a:t>
            </a:r>
          </a:p>
          <a:p>
            <a:pPr marL="258366" indent="-117872">
              <a:buClr>
                <a:srgbClr val="0000FF"/>
              </a:buClr>
              <a:buFont typeface="Wingdings" panose="05000000000000000000" pitchFamily="2" charset="2"/>
              <a:buChar char="Ø"/>
            </a:pPr>
            <a:r>
              <a:rPr lang="en-US" sz="750" b="1" kern="0" dirty="0">
                <a:latin typeface="Arial" charset="0"/>
                <a:cs typeface="Arial" charset="0"/>
              </a:rPr>
              <a:t>44Y</a:t>
            </a:r>
            <a:r>
              <a:rPr lang="en-US" sz="750" kern="0" dirty="0">
                <a:latin typeface="Arial" charset="0"/>
                <a:cs typeface="Arial" charset="0"/>
              </a:rPr>
              <a:t>-Critical Care Medicine</a:t>
            </a:r>
          </a:p>
          <a:p>
            <a:pPr marL="258366" indent="-117872">
              <a:buClr>
                <a:srgbClr val="0000FF"/>
              </a:buClr>
              <a:buFont typeface="Wingdings" panose="05000000000000000000" pitchFamily="2" charset="2"/>
              <a:buChar char="Ø"/>
            </a:pPr>
            <a:r>
              <a:rPr lang="en-US" sz="750" b="1" kern="0" dirty="0">
                <a:latin typeface="Arial" charset="0"/>
                <a:cs typeface="Arial" charset="0"/>
              </a:rPr>
              <a:t>46F</a:t>
            </a:r>
            <a:r>
              <a:rPr lang="en-US" sz="750" kern="0" dirty="0">
                <a:latin typeface="Arial" charset="0"/>
                <a:cs typeface="Arial" charset="0"/>
              </a:rPr>
              <a:t>-Flight Nurse</a:t>
            </a:r>
          </a:p>
          <a:p>
            <a:pPr marL="258366" indent="-117872">
              <a:buClr>
                <a:srgbClr val="0000FF"/>
              </a:buClr>
              <a:buFont typeface="Wingdings" panose="05000000000000000000" pitchFamily="2" charset="2"/>
              <a:buChar char="Ø"/>
            </a:pPr>
            <a:r>
              <a:rPr lang="en-US" sz="750" b="1" kern="0" dirty="0">
                <a:latin typeface="Arial" charset="0"/>
                <a:cs typeface="Arial" charset="0"/>
              </a:rPr>
              <a:t>45A</a:t>
            </a:r>
            <a:r>
              <a:rPr lang="en-US" sz="750" kern="0" dirty="0">
                <a:latin typeface="Arial" charset="0"/>
                <a:cs typeface="Arial" charset="0"/>
              </a:rPr>
              <a:t>-Anesthesiologist</a:t>
            </a:r>
          </a:p>
        </p:txBody>
      </p:sp>
      <p:sp>
        <p:nvSpPr>
          <p:cNvPr id="10" name="Rectangle 9"/>
          <p:cNvSpPr/>
          <p:nvPr/>
        </p:nvSpPr>
        <p:spPr>
          <a:xfrm>
            <a:off x="6741067" y="1518239"/>
            <a:ext cx="1329210" cy="253916"/>
          </a:xfrm>
          <a:prstGeom prst="rect">
            <a:avLst/>
          </a:prstGeom>
        </p:spPr>
        <p:txBody>
          <a:bodyPr wrap="none">
            <a:spAutoFit/>
          </a:bodyPr>
          <a:lstStyle/>
          <a:p>
            <a:r>
              <a:rPr lang="en-US" sz="1050" b="1" u="sng" dirty="0"/>
              <a:t>Health Professionals</a:t>
            </a:r>
          </a:p>
        </p:txBody>
      </p:sp>
      <p:cxnSp>
        <p:nvCxnSpPr>
          <p:cNvPr id="8" name="Straight Connector 7"/>
          <p:cNvCxnSpPr/>
          <p:nvPr/>
        </p:nvCxnSpPr>
        <p:spPr bwMode="auto">
          <a:xfrm>
            <a:off x="4626632" y="1611158"/>
            <a:ext cx="0" cy="291983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3" name="Straight Connector 12"/>
          <p:cNvCxnSpPr/>
          <p:nvPr/>
        </p:nvCxnSpPr>
        <p:spPr bwMode="auto">
          <a:xfrm>
            <a:off x="6754088" y="1611158"/>
            <a:ext cx="28475" cy="1558999"/>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cxnSp>
        <p:nvCxnSpPr>
          <p:cNvPr id="15" name="Straight Connector 14"/>
          <p:cNvCxnSpPr/>
          <p:nvPr/>
        </p:nvCxnSpPr>
        <p:spPr bwMode="auto">
          <a:xfrm>
            <a:off x="68580" y="1611158"/>
            <a:ext cx="0" cy="2919834"/>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sp>
        <p:nvSpPr>
          <p:cNvPr id="16" name="Content Placeholder 2"/>
          <p:cNvSpPr txBox="1">
            <a:spLocks/>
          </p:cNvSpPr>
          <p:nvPr/>
        </p:nvSpPr>
        <p:spPr bwMode="auto">
          <a:xfrm>
            <a:off x="6672835" y="3288748"/>
            <a:ext cx="2471166" cy="1943897"/>
          </a:xfrm>
          <a:prstGeom prst="rect">
            <a:avLst/>
          </a:prstGeom>
          <a:noFill/>
          <a:ln w="12700">
            <a:noFill/>
            <a:miter lim="800000"/>
            <a:headEnd/>
            <a:tailEnd/>
          </a:ln>
        </p:spPr>
        <p:txBody>
          <a:bodyPr vert="horz" wrap="square" lIns="26788" tIns="26788" rIns="26788" bIns="26788" numCol="1" anchor="t" anchorCtr="0" compatLnSpc="1">
            <a:prstTxWarp prst="textNoShape">
              <a:avLst/>
            </a:prstTxWarp>
          </a:bodyPr>
          <a:lstStyle>
            <a:lvl1pPr marL="588963" indent="-401638" algn="l" defTabSz="642938" rtl="0" eaLnBrk="0" fontAlgn="base" hangingPunct="0">
              <a:spcBef>
                <a:spcPct val="20000"/>
              </a:spcBef>
              <a:spcAft>
                <a:spcPct val="0"/>
              </a:spcAft>
              <a:buFont typeface="Gill Sans" charset="0"/>
              <a:buChar char="•"/>
              <a:defRPr sz="2800">
                <a:solidFill>
                  <a:schemeClr val="tx1"/>
                </a:solidFill>
                <a:latin typeface="+mn-lt"/>
                <a:ea typeface="+mn-ea"/>
                <a:cs typeface="+mn-cs"/>
                <a:sym typeface="Gill Sans" charset="0"/>
              </a:defRPr>
            </a:lvl1pPr>
            <a:lvl2pPr marL="901700" indent="-401638" algn="l" defTabSz="642938" rtl="0" eaLnBrk="0" fontAlgn="base" hangingPunct="0">
              <a:spcBef>
                <a:spcPct val="20000"/>
              </a:spcBef>
              <a:spcAft>
                <a:spcPct val="0"/>
              </a:spcAft>
              <a:buFont typeface="Gill Sans" charset="0"/>
              <a:buChar char="•"/>
              <a:defRPr sz="2400">
                <a:solidFill>
                  <a:schemeClr val="tx1"/>
                </a:solidFill>
                <a:latin typeface="+mn-lt"/>
                <a:sym typeface="Gill Sans" charset="0"/>
              </a:defRPr>
            </a:lvl2pPr>
            <a:lvl3pPr marL="1214438"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3pPr>
            <a:lvl4pPr marL="1527175"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4pPr>
            <a:lvl5pPr marL="1839913" indent="-401638" algn="l" defTabSz="642938" rtl="0" eaLnBrk="0" fontAlgn="base" hangingPunct="0">
              <a:spcBef>
                <a:spcPct val="20000"/>
              </a:spcBef>
              <a:spcAft>
                <a:spcPct val="0"/>
              </a:spcAft>
              <a:buFont typeface="Gill Sans" charset="0"/>
              <a:buChar char="•"/>
              <a:defRPr sz="2000">
                <a:solidFill>
                  <a:schemeClr val="tx1"/>
                </a:solidFill>
                <a:latin typeface="+mn-lt"/>
                <a:sym typeface="Gill Sans" charset="0"/>
              </a:defRPr>
            </a:lvl5pPr>
            <a:lvl6pPr marL="22971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6pPr>
            <a:lvl7pPr marL="27543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7pPr>
            <a:lvl8pPr marL="32115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8pPr>
            <a:lvl9pPr marL="3668713" indent="-401638" algn="l" defTabSz="642938" rtl="0" fontAlgn="base">
              <a:spcBef>
                <a:spcPct val="20000"/>
              </a:spcBef>
              <a:spcAft>
                <a:spcPct val="0"/>
              </a:spcAft>
              <a:buFont typeface="Gill Sans" charset="0"/>
              <a:buChar char="•"/>
              <a:defRPr sz="2000">
                <a:solidFill>
                  <a:schemeClr val="tx1"/>
                </a:solidFill>
                <a:latin typeface="+mn-lt"/>
                <a:sym typeface="Gill Sans" charset="0"/>
              </a:defRPr>
            </a:lvl9pPr>
          </a:lstStyle>
          <a:p>
            <a:pPr marL="140494" indent="0">
              <a:buClr>
                <a:srgbClr val="0000FF"/>
              </a:buClr>
              <a:buNone/>
            </a:pPr>
            <a:r>
              <a:rPr lang="en-US" sz="900" b="1" u="sng" kern="0" dirty="0">
                <a:latin typeface="Arial" charset="0"/>
                <a:cs typeface="Arial" charset="0"/>
              </a:rPr>
              <a:t>Local Bonus AFSCs (Designated Units)</a:t>
            </a:r>
          </a:p>
          <a:p>
            <a:pPr marL="140494" indent="0" algn="ctr">
              <a:buClr>
                <a:srgbClr val="0000FF"/>
              </a:buClr>
              <a:buNone/>
            </a:pPr>
            <a:r>
              <a:rPr lang="en-US" sz="750" b="1" u="sng" kern="0" dirty="0">
                <a:latin typeface="Arial" charset="0"/>
                <a:cs typeface="Arial" charset="0"/>
              </a:rPr>
              <a:t>140FW</a:t>
            </a:r>
          </a:p>
          <a:p>
            <a:pPr marL="258366" indent="-117872">
              <a:buClr>
                <a:srgbClr val="0000FF"/>
              </a:buClr>
              <a:buFont typeface="Wingdings" panose="05000000000000000000" pitchFamily="2" charset="2"/>
              <a:buChar char="Ø"/>
            </a:pPr>
            <a:r>
              <a:rPr lang="en-US" sz="750" b="1" kern="0" dirty="0">
                <a:latin typeface="Arial" charset="0"/>
                <a:cs typeface="Arial" charset="0"/>
              </a:rPr>
              <a:t>2A3X3</a:t>
            </a:r>
            <a:r>
              <a:rPr lang="en-US" sz="750" kern="0" dirty="0">
                <a:latin typeface="Arial" charset="0"/>
                <a:cs typeface="Arial" charset="0"/>
              </a:rPr>
              <a:t>-Tactical Aircraft Maintenance</a:t>
            </a:r>
          </a:p>
          <a:p>
            <a:pPr marL="258366" indent="-117872">
              <a:buClr>
                <a:srgbClr val="0000FF"/>
              </a:buClr>
              <a:buFont typeface="Wingdings" panose="05000000000000000000" pitchFamily="2" charset="2"/>
              <a:buChar char="Ø"/>
            </a:pPr>
            <a:r>
              <a:rPr lang="en-US" sz="750" b="1" kern="0" dirty="0">
                <a:latin typeface="Arial" charset="0"/>
                <a:cs typeface="Arial" charset="0"/>
              </a:rPr>
              <a:t>2F0X1</a:t>
            </a:r>
            <a:r>
              <a:rPr lang="en-US" sz="750" kern="0" dirty="0">
                <a:latin typeface="Arial" charset="0"/>
                <a:cs typeface="Arial" charset="0"/>
              </a:rPr>
              <a:t>- Fuels</a:t>
            </a:r>
          </a:p>
          <a:p>
            <a:pPr marL="258366" indent="-117872">
              <a:buClr>
                <a:srgbClr val="0000FF"/>
              </a:buClr>
              <a:buFont typeface="Wingdings" panose="05000000000000000000" pitchFamily="2" charset="2"/>
              <a:buChar char="Ø"/>
            </a:pPr>
            <a:r>
              <a:rPr lang="en-US" sz="750" b="1" kern="0" dirty="0">
                <a:latin typeface="Arial" charset="0"/>
                <a:cs typeface="Arial" charset="0"/>
              </a:rPr>
              <a:t>32EX</a:t>
            </a:r>
            <a:r>
              <a:rPr lang="en-US" sz="750" kern="0" dirty="0">
                <a:latin typeface="Arial" charset="0"/>
                <a:cs typeface="Arial" charset="0"/>
              </a:rPr>
              <a:t>- Civil Engineer</a:t>
            </a:r>
          </a:p>
          <a:p>
            <a:pPr marL="258366" indent="-117872">
              <a:buClr>
                <a:srgbClr val="0000FF"/>
              </a:buClr>
              <a:buFont typeface="Wingdings" panose="05000000000000000000" pitchFamily="2" charset="2"/>
              <a:buChar char="Ø"/>
            </a:pPr>
            <a:r>
              <a:rPr lang="en-US" sz="750" b="1" kern="0" dirty="0">
                <a:latin typeface="Arial" charset="0"/>
                <a:cs typeface="Arial" charset="0"/>
              </a:rPr>
              <a:t>2W1X1</a:t>
            </a:r>
            <a:r>
              <a:rPr lang="en-US" sz="750" kern="0" dirty="0">
                <a:latin typeface="Arial" charset="0"/>
                <a:cs typeface="Arial" charset="0"/>
              </a:rPr>
              <a:t>- Aircraft Armament Systems</a:t>
            </a:r>
          </a:p>
          <a:p>
            <a:pPr marL="140494" indent="0" algn="ctr">
              <a:buClr>
                <a:srgbClr val="0000FF"/>
              </a:buClr>
              <a:buNone/>
            </a:pPr>
            <a:r>
              <a:rPr lang="en-US" sz="750" b="1" u="sng" kern="0" dirty="0">
                <a:latin typeface="Arial" charset="0"/>
                <a:cs typeface="Arial" charset="0"/>
              </a:rPr>
              <a:t>233 SG</a:t>
            </a:r>
          </a:p>
          <a:p>
            <a:pPr marL="258366" indent="-117872">
              <a:buClr>
                <a:srgbClr val="0000FF"/>
              </a:buClr>
              <a:buFont typeface="Wingdings" panose="05000000000000000000" pitchFamily="2" charset="2"/>
              <a:buChar char="Ø"/>
            </a:pPr>
            <a:r>
              <a:rPr lang="en-US" sz="750" b="1" kern="0" dirty="0">
                <a:latin typeface="Arial" charset="0"/>
                <a:cs typeface="Arial" charset="0"/>
              </a:rPr>
              <a:t>2T3X1</a:t>
            </a:r>
            <a:r>
              <a:rPr lang="en-US" sz="750" kern="0" dirty="0">
                <a:latin typeface="Arial" charset="0"/>
                <a:cs typeface="Arial" charset="0"/>
              </a:rPr>
              <a:t>- Mission Generation </a:t>
            </a:r>
            <a:r>
              <a:rPr lang="en-US" sz="750" kern="0" dirty="0" err="1">
                <a:latin typeface="Arial" charset="0"/>
                <a:cs typeface="Arial" charset="0"/>
              </a:rPr>
              <a:t>Veh</a:t>
            </a:r>
            <a:r>
              <a:rPr lang="en-US" sz="750" kern="0" dirty="0">
                <a:latin typeface="Arial" charset="0"/>
                <a:cs typeface="Arial" charset="0"/>
              </a:rPr>
              <a:t>. Equip. </a:t>
            </a:r>
            <a:r>
              <a:rPr lang="en-US" sz="750" kern="0" dirty="0" err="1">
                <a:latin typeface="Arial" charset="0"/>
                <a:cs typeface="Arial" charset="0"/>
              </a:rPr>
              <a:t>Maint</a:t>
            </a:r>
            <a:r>
              <a:rPr lang="en-US" sz="750" kern="0" dirty="0">
                <a:latin typeface="Arial" charset="0"/>
                <a:cs typeface="Arial" charset="0"/>
              </a:rPr>
              <a:t>.</a:t>
            </a:r>
          </a:p>
          <a:p>
            <a:pPr marL="140494" indent="0" algn="ctr">
              <a:buClr>
                <a:srgbClr val="0000FF"/>
              </a:buClr>
              <a:buNone/>
            </a:pPr>
            <a:r>
              <a:rPr lang="en-US" sz="750" b="1" u="sng" kern="0" dirty="0">
                <a:latin typeface="Arial" charset="0"/>
                <a:cs typeface="Arial" charset="0"/>
              </a:rPr>
              <a:t>138 SCS</a:t>
            </a:r>
          </a:p>
          <a:p>
            <a:pPr marL="258366" indent="-117872">
              <a:buClr>
                <a:srgbClr val="0000FF"/>
              </a:buClr>
              <a:buFont typeface="Wingdings" panose="05000000000000000000" pitchFamily="2" charset="2"/>
              <a:buChar char="Ø"/>
            </a:pPr>
            <a:r>
              <a:rPr lang="en-US" sz="750" b="1" kern="0" dirty="0">
                <a:latin typeface="Arial" charset="0"/>
                <a:cs typeface="Arial" charset="0"/>
              </a:rPr>
              <a:t>3D0X2</a:t>
            </a:r>
            <a:r>
              <a:rPr lang="en-US" sz="750" kern="0" dirty="0">
                <a:latin typeface="Arial" charset="0"/>
                <a:cs typeface="Arial" charset="0"/>
              </a:rPr>
              <a:t>- Cyber Systems Operations</a:t>
            </a:r>
          </a:p>
        </p:txBody>
      </p:sp>
      <p:cxnSp>
        <p:nvCxnSpPr>
          <p:cNvPr id="19" name="Straight Connector 18"/>
          <p:cNvCxnSpPr/>
          <p:nvPr/>
        </p:nvCxnSpPr>
        <p:spPr bwMode="auto">
          <a:xfrm>
            <a:off x="6796560" y="3383514"/>
            <a:ext cx="1" cy="1717595"/>
          </a:xfrm>
          <a:prstGeom prst="line">
            <a:avLst/>
          </a:prstGeom>
          <a:blipFill dpi="0" rotWithShape="0">
            <a:blip r:embed="rId3"/>
            <a:srcRect/>
            <a:tile tx="0" ty="0" sx="100000" sy="100000" flip="none" algn="tl"/>
          </a:blipFill>
          <a:ln w="25400" cap="flat" cmpd="sng" algn="ctr">
            <a:solidFill>
              <a:srgbClr val="000000"/>
            </a:solidFill>
            <a:prstDash val="solid"/>
            <a:round/>
            <a:headEnd type="none" w="med" len="med"/>
            <a:tailEnd type="none" w="med" len="med"/>
          </a:ln>
          <a:effectLst/>
        </p:spPr>
      </p:cxnSp>
      <p:sp>
        <p:nvSpPr>
          <p:cNvPr id="18" name="TextBox 17"/>
          <p:cNvSpPr txBox="1"/>
          <p:nvPr/>
        </p:nvSpPr>
        <p:spPr>
          <a:xfrm>
            <a:off x="206416" y="4615991"/>
            <a:ext cx="4253431" cy="369332"/>
          </a:xfrm>
          <a:prstGeom prst="rect">
            <a:avLst/>
          </a:prstGeom>
          <a:solidFill>
            <a:srgbClr val="333399"/>
          </a:solidFill>
        </p:spPr>
        <p:txBody>
          <a:bodyPr wrap="square" rtlCol="0">
            <a:spAutoFit/>
          </a:bodyPr>
          <a:lstStyle/>
          <a:p>
            <a:r>
              <a:rPr lang="en-US" sz="900" dirty="0">
                <a:solidFill>
                  <a:schemeClr val="bg1"/>
                </a:solidFill>
              </a:rPr>
              <a:t>Bonus Amounts vary based on type, AFSC, and job qualification status; please contact your Wing Retention Office Manager for full details and any questions</a:t>
            </a:r>
          </a:p>
        </p:txBody>
      </p:sp>
      <p:sp>
        <p:nvSpPr>
          <p:cNvPr id="22" name="TextBox 21"/>
          <p:cNvSpPr txBox="1"/>
          <p:nvPr/>
        </p:nvSpPr>
        <p:spPr>
          <a:xfrm>
            <a:off x="45720" y="5208752"/>
            <a:ext cx="5531654" cy="253916"/>
          </a:xfrm>
          <a:prstGeom prst="rect">
            <a:avLst/>
          </a:prstGeom>
          <a:solidFill>
            <a:schemeClr val="bg1"/>
          </a:solidFill>
          <a:ln w="28575">
            <a:solidFill>
              <a:srgbClr val="333399"/>
            </a:solidFill>
          </a:ln>
        </p:spPr>
        <p:txBody>
          <a:bodyPr wrap="square" rtlCol="0">
            <a:spAutoFit/>
          </a:bodyPr>
          <a:lstStyle/>
          <a:p>
            <a:r>
              <a:rPr lang="en-US" sz="1050" dirty="0"/>
              <a:t>Retention Office Manager: MSgt Edward Rohde; Edward.Rohde.1@us.af.mil; 720-765-7901</a:t>
            </a:r>
          </a:p>
        </p:txBody>
      </p:sp>
    </p:spTree>
    <p:extLst>
      <p:ext uri="{BB962C8B-B14F-4D97-AF65-F5344CB8AC3E}">
        <p14:creationId xmlns:p14="http://schemas.microsoft.com/office/powerpoint/2010/main" val="5458043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43101" y="1028700"/>
            <a:ext cx="4184687" cy="520970"/>
          </a:xfrm>
        </p:spPr>
        <p:txBody>
          <a:bodyPr>
            <a:normAutofit fontScale="90000"/>
          </a:bodyPr>
          <a:lstStyle/>
          <a:p>
            <a:pPr algn="ctr"/>
            <a:r>
              <a:rPr lang="en-US" dirty="0">
                <a:solidFill>
                  <a:srgbClr val="0D2D83"/>
                </a:solidFill>
              </a:rPr>
              <a:t>CVR Shutting Down</a:t>
            </a:r>
          </a:p>
        </p:txBody>
      </p:sp>
      <p:sp>
        <p:nvSpPr>
          <p:cNvPr id="3" name="Content Placeholder 2"/>
          <p:cNvSpPr>
            <a:spLocks noGrp="1"/>
          </p:cNvSpPr>
          <p:nvPr>
            <p:ph idx="1"/>
          </p:nvPr>
        </p:nvSpPr>
        <p:spPr>
          <a:xfrm>
            <a:off x="1257300" y="1771650"/>
            <a:ext cx="8202168" cy="3812698"/>
          </a:xfrm>
        </p:spPr>
        <p:txBody>
          <a:bodyPr>
            <a:normAutofit fontScale="55000" lnSpcReduction="20000"/>
          </a:bodyPr>
          <a:lstStyle/>
          <a:p>
            <a:pPr>
              <a:buClr>
                <a:srgbClr val="0D2D83"/>
              </a:buClr>
              <a:buFont typeface="Wingdings" panose="05000000000000000000" pitchFamily="2" charset="2"/>
              <a:buChar char="q"/>
            </a:pPr>
            <a:r>
              <a:rPr lang="en-US" sz="1500" dirty="0"/>
              <a:t> CVR will be decommissioned on 15 June 2021</a:t>
            </a:r>
          </a:p>
          <a:p>
            <a:pPr>
              <a:buClr>
                <a:srgbClr val="0D2D83"/>
              </a:buClr>
              <a:buFont typeface="Wingdings" panose="05000000000000000000" pitchFamily="2" charset="2"/>
              <a:buChar char="q"/>
            </a:pPr>
            <a:r>
              <a:rPr lang="en-US" sz="1500" dirty="0"/>
              <a:t> All users will be responsible for their data migration</a:t>
            </a:r>
          </a:p>
          <a:p>
            <a:pPr>
              <a:buClr>
                <a:srgbClr val="0D2D83"/>
              </a:buClr>
              <a:buFont typeface="Wingdings" panose="05000000000000000000" pitchFamily="2" charset="2"/>
              <a:buChar char="q"/>
            </a:pPr>
            <a:r>
              <a:rPr lang="en-US" sz="1500" dirty="0"/>
              <a:t> Any files not migrated will be lost </a:t>
            </a:r>
          </a:p>
          <a:p>
            <a:pPr>
              <a:buClr>
                <a:srgbClr val="0D2D83"/>
              </a:buClr>
              <a:buFont typeface="Wingdings" panose="05000000000000000000" pitchFamily="2" charset="2"/>
              <a:buChar char="q"/>
            </a:pPr>
            <a:r>
              <a:rPr lang="en-US" sz="1500" dirty="0"/>
              <a:t> AFNet Teams = CHES Teams = O365 Teams; 15 June – just Teams</a:t>
            </a:r>
          </a:p>
          <a:p>
            <a:pPr>
              <a:buClr>
                <a:srgbClr val="0D2D83"/>
              </a:buClr>
              <a:buFont typeface="Wingdings" panose="05000000000000000000" pitchFamily="2" charset="2"/>
              <a:buChar char="q"/>
            </a:pPr>
            <a:r>
              <a:rPr lang="en-US" sz="1500" dirty="0"/>
              <a:t> HQ CCC </a:t>
            </a:r>
            <a:r>
              <a:rPr lang="en-US" sz="1500" u="sng" dirty="0">
                <a:hlinkClick r:id="rId3"/>
              </a:rPr>
              <a:t>AF Portal Site</a:t>
            </a:r>
            <a:endParaRPr lang="en-US" sz="150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endParaRPr lang="en-US" b="0" dirty="0"/>
          </a:p>
          <a:p>
            <a:pPr marL="0" indent="0">
              <a:buNone/>
            </a:pPr>
            <a:r>
              <a:rPr lang="en-US" b="0" dirty="0">
                <a:solidFill>
                  <a:srgbClr val="FF0000"/>
                </a:solidFill>
              </a:rPr>
              <a:t>			</a:t>
            </a:r>
            <a:endParaRPr lang="en-US" b="0" dirty="0"/>
          </a:p>
        </p:txBody>
      </p:sp>
      <p:pic>
        <p:nvPicPr>
          <p:cNvPr id="6" name="Picture 5"/>
          <p:cNvPicPr>
            <a:picLocks noChangeAspect="1"/>
          </p:cNvPicPr>
          <p:nvPr/>
        </p:nvPicPr>
        <p:blipFill>
          <a:blip r:embed="rId4"/>
          <a:stretch>
            <a:fillRect/>
          </a:stretch>
        </p:blipFill>
        <p:spPr>
          <a:xfrm>
            <a:off x="1257300" y="3257551"/>
            <a:ext cx="6554990" cy="2508101"/>
          </a:xfrm>
          <a:prstGeom prst="rect">
            <a:avLst/>
          </a:prstGeom>
        </p:spPr>
      </p:pic>
    </p:spTree>
    <p:extLst>
      <p:ext uri="{BB962C8B-B14F-4D97-AF65-F5344CB8AC3E}">
        <p14:creationId xmlns:p14="http://schemas.microsoft.com/office/powerpoint/2010/main" val="2567055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028700"/>
            <a:ext cx="6572250" cy="520970"/>
          </a:xfrm>
        </p:spPr>
        <p:txBody>
          <a:bodyPr>
            <a:normAutofit fontScale="90000"/>
          </a:bodyPr>
          <a:lstStyle/>
          <a:p>
            <a:pPr algn="ctr"/>
            <a:r>
              <a:rPr lang="en-US" dirty="0">
                <a:solidFill>
                  <a:srgbClr val="0D2D83"/>
                </a:solidFill>
                <a:effectLst>
                  <a:outerShdw blurRad="38100" dist="38100" dir="2700000" algn="tl">
                    <a:srgbClr val="000000">
                      <a:alpha val="43137"/>
                    </a:srgbClr>
                  </a:outerShdw>
                </a:effectLst>
              </a:rPr>
              <a:t>Latest Info – HQ CCC AF Portal Site</a:t>
            </a:r>
          </a:p>
        </p:txBody>
      </p:sp>
      <p:sp>
        <p:nvSpPr>
          <p:cNvPr id="6" name="Rectangle 5"/>
          <p:cNvSpPr/>
          <p:nvPr/>
        </p:nvSpPr>
        <p:spPr>
          <a:xfrm>
            <a:off x="5969858" y="1945548"/>
            <a:ext cx="2831243" cy="3370153"/>
          </a:xfrm>
          <a:prstGeom prst="rect">
            <a:avLst/>
          </a:prstGeom>
        </p:spPr>
        <p:txBody>
          <a:bodyPr wrap="square">
            <a:spAutoFit/>
          </a:bodyPr>
          <a:lstStyle/>
          <a:p>
            <a:pPr defTabSz="685800">
              <a:buClr>
                <a:srgbClr val="0D2D83"/>
              </a:buClr>
              <a:buFont typeface="Wingdings" panose="05000000000000000000" pitchFamily="2" charset="2"/>
              <a:buChar char="q"/>
            </a:pPr>
            <a:r>
              <a:rPr lang="en-US" sz="1500" dirty="0">
                <a:solidFill>
                  <a:prstClr val="white"/>
                </a:solidFill>
                <a:latin typeface="Times New Roman" panose="02020603050405020304" pitchFamily="18" charset="0"/>
                <a:cs typeface="Times New Roman" panose="02020603050405020304" pitchFamily="18" charset="0"/>
              </a:rPr>
              <a:t> </a:t>
            </a:r>
            <a:r>
              <a:rPr lang="da-DK" sz="1500" dirty="0">
                <a:solidFill>
                  <a:prstClr val="white"/>
                </a:solidFill>
                <a:latin typeface="Times New Roman" panose="02020603050405020304" pitchFamily="18" charset="0"/>
                <a:cs typeface="Times New Roman" panose="02020603050405020304" pitchFamily="18" charset="0"/>
              </a:rPr>
              <a:t> HQ CCC </a:t>
            </a:r>
            <a:r>
              <a:rPr lang="da-DK" sz="1500" dirty="0">
                <a:solidFill>
                  <a:prstClr val="white"/>
                </a:solidFill>
                <a:latin typeface="Times New Roman" panose="02020603050405020304" pitchFamily="18" charset="0"/>
                <a:cs typeface="Times New Roman" panose="02020603050405020304" pitchFamily="18" charset="0"/>
                <a:hlinkClick r:id="rId3"/>
              </a:rPr>
              <a:t>AF Portal Site</a:t>
            </a:r>
            <a:endParaRPr lang="da-DK" sz="1500" dirty="0">
              <a:solidFill>
                <a:prstClr val="white"/>
              </a:solidFill>
              <a:latin typeface="Times New Roman" panose="02020603050405020304" pitchFamily="18" charset="0"/>
              <a:cs typeface="Times New Roman" panose="02020603050405020304" pitchFamily="18" charset="0"/>
            </a:endParaRPr>
          </a:p>
          <a:p>
            <a:pPr marL="600075" lvl="1" indent="-257175" defTabSz="685800">
              <a:buClr>
                <a:srgbClr val="0D2D83"/>
              </a:buClr>
              <a:buFont typeface="Wingdings" panose="05000000000000000000" pitchFamily="2" charset="2"/>
              <a:buChar char="§"/>
            </a:pPr>
            <a:r>
              <a:rPr lang="da-DK" sz="1500" dirty="0">
                <a:solidFill>
                  <a:prstClr val="white"/>
                </a:solidFill>
                <a:latin typeface="Times New Roman" panose="02020603050405020304" pitchFamily="18" charset="0"/>
                <a:cs typeface="Times New Roman" panose="02020603050405020304" pitchFamily="18" charset="0"/>
                <a:hlinkClick r:id="rId4"/>
              </a:rPr>
              <a:t>AFNet Teams Access Instructions.pdf</a:t>
            </a:r>
            <a:endParaRPr lang="da-DK" sz="1500" dirty="0">
              <a:solidFill>
                <a:prstClr val="white"/>
              </a:solidFill>
              <a:latin typeface="Times New Roman" panose="02020603050405020304" pitchFamily="18" charset="0"/>
              <a:cs typeface="Times New Roman" panose="02020603050405020304" pitchFamily="18" charset="0"/>
            </a:endParaRPr>
          </a:p>
          <a:p>
            <a:pPr marL="600075" lvl="1" indent="-257175" defTabSz="685800">
              <a:buClr>
                <a:srgbClr val="0D2D83"/>
              </a:buClr>
              <a:buFont typeface="Wingdings" panose="05000000000000000000" pitchFamily="2" charset="2"/>
              <a:buChar char="§"/>
            </a:pPr>
            <a:endParaRPr lang="da-DK" sz="1500" dirty="0">
              <a:solidFill>
                <a:prstClr val="white"/>
              </a:solidFill>
              <a:latin typeface="Times New Roman" panose="02020603050405020304" pitchFamily="18" charset="0"/>
              <a:cs typeface="Times New Roman" panose="02020603050405020304" pitchFamily="18" charset="0"/>
            </a:endParaRPr>
          </a:p>
          <a:p>
            <a:pPr marL="600075" lvl="1" indent="-257175" defTabSz="685800">
              <a:buClr>
                <a:srgbClr val="0D2D83"/>
              </a:buClr>
              <a:buFont typeface="Wingdings" panose="05000000000000000000" pitchFamily="2" charset="2"/>
              <a:buChar char="§"/>
            </a:pPr>
            <a:r>
              <a:rPr lang="da-DK" sz="1500" dirty="0">
                <a:solidFill>
                  <a:prstClr val="white"/>
                </a:solidFill>
                <a:latin typeface="Times New Roman" panose="02020603050405020304" pitchFamily="18" charset="0"/>
                <a:cs typeface="Times New Roman" panose="02020603050405020304" pitchFamily="18" charset="0"/>
                <a:hlinkClick r:id="rId5"/>
              </a:rPr>
              <a:t>CVR to AFNet Teams Feautre Alignment_2Ap21.pdf</a:t>
            </a:r>
            <a:endParaRPr lang="da-DK" sz="1500" dirty="0">
              <a:solidFill>
                <a:prstClr val="white"/>
              </a:solidFill>
              <a:latin typeface="Times New Roman" panose="02020603050405020304" pitchFamily="18" charset="0"/>
              <a:cs typeface="Times New Roman" panose="02020603050405020304" pitchFamily="18" charset="0"/>
            </a:endParaRPr>
          </a:p>
          <a:p>
            <a:pPr marL="600075" lvl="1" indent="-257175" defTabSz="685800">
              <a:buClr>
                <a:srgbClr val="0D2D83"/>
              </a:buClr>
              <a:buFont typeface="Wingdings" panose="05000000000000000000" pitchFamily="2" charset="2"/>
              <a:buChar char="§"/>
            </a:pPr>
            <a:endParaRPr lang="da-DK" sz="1500" dirty="0">
              <a:solidFill>
                <a:prstClr val="white"/>
              </a:solidFill>
              <a:latin typeface="Times New Roman" panose="02020603050405020304" pitchFamily="18" charset="0"/>
              <a:cs typeface="Times New Roman" panose="02020603050405020304" pitchFamily="18" charset="0"/>
            </a:endParaRPr>
          </a:p>
          <a:p>
            <a:pPr marL="600075" lvl="1" indent="-257175" defTabSz="685800">
              <a:buClr>
                <a:srgbClr val="0D2D83"/>
              </a:buClr>
              <a:buFont typeface="Wingdings" panose="05000000000000000000" pitchFamily="2" charset="2"/>
              <a:buChar char="§"/>
            </a:pPr>
            <a:r>
              <a:rPr lang="da-DK" sz="1500" dirty="0">
                <a:solidFill>
                  <a:prstClr val="white"/>
                </a:solidFill>
                <a:latin typeface="Times New Roman" panose="02020603050405020304" pitchFamily="18" charset="0"/>
                <a:cs typeface="Times New Roman" panose="02020603050405020304" pitchFamily="18" charset="0"/>
                <a:hlinkClick r:id="rId6"/>
              </a:rPr>
              <a:t>CVR Shutdown One Pager_31Mar21.pdf</a:t>
            </a:r>
            <a:endParaRPr lang="da-DK" sz="1500" dirty="0">
              <a:solidFill>
                <a:prstClr val="white"/>
              </a:solidFill>
              <a:latin typeface="Times New Roman" panose="02020603050405020304" pitchFamily="18" charset="0"/>
              <a:cs typeface="Times New Roman" panose="02020603050405020304" pitchFamily="18" charset="0"/>
            </a:endParaRPr>
          </a:p>
          <a:p>
            <a:pPr defTabSz="685800">
              <a:buClr>
                <a:srgbClr val="0D2D83"/>
              </a:buClr>
              <a:buFont typeface="Wingdings" panose="05000000000000000000" pitchFamily="2" charset="2"/>
              <a:buChar char="q"/>
            </a:pPr>
            <a:endParaRPr lang="en-US" sz="1500" u="sng" dirty="0">
              <a:solidFill>
                <a:srgbClr val="E7E6E6"/>
              </a:solidFill>
              <a:latin typeface="Times New Roman" panose="02020603050405020304" pitchFamily="18" charset="0"/>
              <a:cs typeface="Times New Roman" panose="02020603050405020304" pitchFamily="18" charset="0"/>
            </a:endParaRPr>
          </a:p>
          <a:p>
            <a:pPr defTabSz="685800">
              <a:buClr>
                <a:srgbClr val="0D2D83"/>
              </a:buClr>
            </a:pPr>
            <a:endParaRPr lang="en-US" sz="1500" u="sng" dirty="0">
              <a:solidFill>
                <a:srgbClr val="E7E6E6"/>
              </a:solidFill>
              <a:latin typeface="Times New Roman" panose="02020603050405020304" pitchFamily="18" charset="0"/>
              <a:cs typeface="Times New Roman" panose="02020603050405020304" pitchFamily="18" charset="0"/>
            </a:endParaRPr>
          </a:p>
          <a:p>
            <a:pPr defTabSz="685800">
              <a:buClr>
                <a:srgbClr val="0D2D83"/>
              </a:buClr>
            </a:pPr>
            <a:endParaRPr lang="en-US" dirty="0">
              <a:solidFill>
                <a:prstClr val="white"/>
              </a:solidFill>
              <a:latin typeface="Times New Roman" panose="02020603050405020304" pitchFamily="18" charset="0"/>
              <a:cs typeface="Times New Roman" panose="02020603050405020304" pitchFamily="18" charset="0"/>
            </a:endParaRPr>
          </a:p>
          <a:p>
            <a:pPr defTabSz="685800">
              <a:buClr>
                <a:srgbClr val="0D2D83"/>
              </a:buClr>
              <a:buFont typeface="Wingdings" panose="05000000000000000000" pitchFamily="2" charset="2"/>
              <a:buChar char="q"/>
            </a:pPr>
            <a:endParaRPr lang="en-US" sz="1500" dirty="0">
              <a:solidFill>
                <a:prstClr val="white"/>
              </a:solidFill>
              <a:latin typeface="Times New Roman" panose="02020603050405020304" pitchFamily="18" charset="0"/>
              <a:cs typeface="Times New Roman" panose="02020603050405020304" pitchFamily="18" charset="0"/>
            </a:endParaRPr>
          </a:p>
        </p:txBody>
      </p:sp>
      <p:pic>
        <p:nvPicPr>
          <p:cNvPr id="5" name="Picture 4">
            <a:hlinkClick r:id="rId3"/>
          </p:cNvPr>
          <p:cNvPicPr>
            <a:picLocks noChangeAspect="1"/>
          </p:cNvPicPr>
          <p:nvPr/>
        </p:nvPicPr>
        <p:blipFill>
          <a:blip r:embed="rId7"/>
          <a:stretch>
            <a:fillRect/>
          </a:stretch>
        </p:blipFill>
        <p:spPr>
          <a:xfrm>
            <a:off x="484632" y="1885950"/>
            <a:ext cx="5230368" cy="3821985"/>
          </a:xfrm>
          <a:prstGeom prst="rect">
            <a:avLst/>
          </a:prstGeom>
        </p:spPr>
      </p:pic>
      <p:sp>
        <p:nvSpPr>
          <p:cNvPr id="8" name="Rectangle 7"/>
          <p:cNvSpPr/>
          <p:nvPr/>
        </p:nvSpPr>
        <p:spPr bwMode="auto">
          <a:xfrm>
            <a:off x="1600200" y="4572000"/>
            <a:ext cx="1485900" cy="1183798"/>
          </a:xfrm>
          <a:prstGeom prst="rect">
            <a:avLst/>
          </a:prstGeom>
          <a:noFill/>
          <a:ln w="12700" cap="flat" cmpd="sng" algn="ctr">
            <a:solidFill>
              <a:schemeClr val="bg2">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600" b="1">
              <a:solidFill>
                <a:prstClr val="white"/>
              </a:solidFill>
              <a:latin typeface="Arial" charset="0"/>
            </a:endParaRPr>
          </a:p>
        </p:txBody>
      </p:sp>
      <p:sp>
        <p:nvSpPr>
          <p:cNvPr id="9" name="Right Arrow 8"/>
          <p:cNvSpPr/>
          <p:nvPr/>
        </p:nvSpPr>
        <p:spPr bwMode="auto">
          <a:xfrm>
            <a:off x="742950" y="5372100"/>
            <a:ext cx="742950" cy="228600"/>
          </a:xfrm>
          <a:prstGeom prst="rightArrow">
            <a:avLst/>
          </a:prstGeom>
          <a:solidFill>
            <a:schemeClr val="bg2">
              <a:lumMod val="60000"/>
              <a:lumOff val="40000"/>
            </a:schemeClr>
          </a:solidFill>
          <a:ln w="9525" cap="flat" cmpd="sng" algn="ctr">
            <a:solidFill>
              <a:schemeClr val="bg2">
                <a:lumMod val="60000"/>
                <a:lumOff val="40000"/>
              </a:schemeClr>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fontAlgn="base">
              <a:spcBef>
                <a:spcPct val="0"/>
              </a:spcBef>
              <a:spcAft>
                <a:spcPct val="0"/>
              </a:spcAft>
            </a:pPr>
            <a:endParaRPr lang="en-US" sz="600" b="1">
              <a:solidFill>
                <a:prstClr val="white"/>
              </a:solidFill>
              <a:latin typeface="Arial" charset="0"/>
            </a:endParaRPr>
          </a:p>
        </p:txBody>
      </p:sp>
    </p:spTree>
    <p:extLst>
      <p:ext uri="{BB962C8B-B14F-4D97-AF65-F5344CB8AC3E}">
        <p14:creationId xmlns:p14="http://schemas.microsoft.com/office/powerpoint/2010/main" val="1898343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3556" y="1050405"/>
            <a:ext cx="5600700" cy="520970"/>
          </a:xfrm>
        </p:spPr>
        <p:txBody>
          <a:bodyPr>
            <a:normAutofit fontScale="90000"/>
          </a:bodyPr>
          <a:lstStyle/>
          <a:p>
            <a:pPr algn="ctr"/>
            <a:r>
              <a:rPr lang="en-US" dirty="0">
                <a:solidFill>
                  <a:srgbClr val="0D2D83"/>
                </a:solidFill>
                <a:effectLst>
                  <a:outerShdw blurRad="38100" dist="38100" dir="2700000" algn="tl">
                    <a:srgbClr val="000000">
                      <a:alpha val="43137"/>
                    </a:srgbClr>
                  </a:outerShdw>
                </a:effectLst>
              </a:rPr>
              <a:t>AFNet (CHES)Teams Access Instructions</a:t>
            </a:r>
          </a:p>
        </p:txBody>
      </p:sp>
      <p:sp>
        <p:nvSpPr>
          <p:cNvPr id="3" name="Content Placeholder 2"/>
          <p:cNvSpPr>
            <a:spLocks noGrp="1"/>
          </p:cNvSpPr>
          <p:nvPr>
            <p:ph idx="1"/>
          </p:nvPr>
        </p:nvSpPr>
        <p:spPr/>
        <p:txBody>
          <a:bodyPr/>
          <a:lstStyle/>
          <a:p>
            <a:pPr marL="0" indent="0">
              <a:buNone/>
            </a:pPr>
            <a:endParaRPr lang="en-US" dirty="0"/>
          </a:p>
          <a:p>
            <a:endParaRPr lang="en-US" dirty="0"/>
          </a:p>
        </p:txBody>
      </p:sp>
      <p:pic>
        <p:nvPicPr>
          <p:cNvPr id="7" name="Picture 6">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179" y="1938496"/>
            <a:ext cx="6492921" cy="3782900"/>
          </a:xfrm>
          <a:prstGeom prst="rect">
            <a:avLst/>
          </a:prstGeom>
        </p:spPr>
      </p:pic>
      <p:sp>
        <p:nvSpPr>
          <p:cNvPr id="5" name="Rectangle 4"/>
          <p:cNvSpPr/>
          <p:nvPr/>
        </p:nvSpPr>
        <p:spPr>
          <a:xfrm>
            <a:off x="2514600" y="1604894"/>
            <a:ext cx="3440109" cy="323165"/>
          </a:xfrm>
          <a:prstGeom prst="rect">
            <a:avLst/>
          </a:prstGeom>
        </p:spPr>
        <p:txBody>
          <a:bodyPr wrap="none">
            <a:spAutoFit/>
          </a:bodyPr>
          <a:lstStyle/>
          <a:p>
            <a:pPr marL="342900" lvl="1" defTabSz="685800">
              <a:buClr>
                <a:srgbClr val="0D2D83"/>
              </a:buClr>
            </a:pPr>
            <a:r>
              <a:rPr lang="da-DK" sz="1500" dirty="0">
                <a:solidFill>
                  <a:prstClr val="white"/>
                </a:solidFill>
                <a:latin typeface="Times New Roman" panose="02020603050405020304" pitchFamily="18" charset="0"/>
                <a:cs typeface="Times New Roman" panose="02020603050405020304" pitchFamily="18" charset="0"/>
                <a:hlinkClick r:id="rId3"/>
              </a:rPr>
              <a:t>AFNet Teams Access Instructions.pdf</a:t>
            </a:r>
            <a:endParaRPr lang="da-DK" sz="15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892896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4450" y="1028700"/>
            <a:ext cx="6572250" cy="520970"/>
          </a:xfrm>
        </p:spPr>
        <p:txBody>
          <a:bodyPr>
            <a:normAutofit fontScale="90000"/>
          </a:bodyPr>
          <a:lstStyle/>
          <a:p>
            <a:pPr algn="ctr"/>
            <a:r>
              <a:rPr lang="en-US" dirty="0">
                <a:solidFill>
                  <a:srgbClr val="0D2D83"/>
                </a:solidFill>
                <a:effectLst>
                  <a:outerShdw blurRad="38100" dist="38100" dir="2700000" algn="tl">
                    <a:srgbClr val="000000">
                      <a:alpha val="43137"/>
                    </a:srgbClr>
                  </a:outerShdw>
                </a:effectLst>
              </a:rPr>
              <a:t>AFNet (CHES) Teams Access Instructions (cont.)</a:t>
            </a:r>
          </a:p>
        </p:txBody>
      </p:sp>
      <p:sp>
        <p:nvSpPr>
          <p:cNvPr id="3" name="Content Placeholder 2"/>
          <p:cNvSpPr>
            <a:spLocks noGrp="1"/>
          </p:cNvSpPr>
          <p:nvPr>
            <p:ph idx="1"/>
          </p:nvPr>
        </p:nvSpPr>
        <p:spPr/>
        <p:txBody>
          <a:bodyPr/>
          <a:lstStyle/>
          <a:p>
            <a:pPr marL="0" indent="0">
              <a:buNone/>
            </a:pPr>
            <a:endParaRPr lang="en-US" dirty="0"/>
          </a:p>
          <a:p>
            <a:endParaRPr lang="en-US" dirty="0"/>
          </a:p>
        </p:txBody>
      </p:sp>
      <p:pic>
        <p:nvPicPr>
          <p:cNvPr id="8" name="Picture 7">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1657350"/>
            <a:ext cx="5644902" cy="4098448"/>
          </a:xfrm>
          <a:prstGeom prst="rect">
            <a:avLst/>
          </a:prstGeom>
        </p:spPr>
      </p:pic>
    </p:spTree>
    <p:extLst>
      <p:ext uri="{BB962C8B-B14F-4D97-AF65-F5344CB8AC3E}">
        <p14:creationId xmlns:p14="http://schemas.microsoft.com/office/powerpoint/2010/main" val="40580297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1" y="1039311"/>
            <a:ext cx="4184687" cy="520970"/>
          </a:xfrm>
        </p:spPr>
        <p:txBody>
          <a:bodyPr>
            <a:normAutofit fontScale="90000"/>
          </a:bodyPr>
          <a:lstStyle/>
          <a:p>
            <a:pPr algn="ctr"/>
            <a:r>
              <a:rPr lang="en-US" dirty="0">
                <a:solidFill>
                  <a:srgbClr val="0D2D83"/>
                </a:solidFill>
                <a:effectLst>
                  <a:outerShdw blurRad="38100" dist="38100" dir="2700000" algn="tl">
                    <a:srgbClr val="000000">
                      <a:alpha val="43137"/>
                    </a:srgbClr>
                  </a:outerShdw>
                </a:effectLst>
              </a:rPr>
              <a:t>CVR to AFNet Teams</a:t>
            </a:r>
          </a:p>
        </p:txBody>
      </p:sp>
      <p:pic>
        <p:nvPicPr>
          <p:cNvPr id="7" name="Picture 6">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1955" r="904" b="6076"/>
          <a:stretch/>
        </p:blipFill>
        <p:spPr>
          <a:xfrm>
            <a:off x="1028700" y="2016254"/>
            <a:ext cx="6686551" cy="36774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2035193" y="1698689"/>
            <a:ext cx="4572000" cy="553998"/>
          </a:xfrm>
          <a:prstGeom prst="rect">
            <a:avLst/>
          </a:prstGeom>
        </p:spPr>
        <p:txBody>
          <a:bodyPr>
            <a:spAutoFit/>
          </a:bodyPr>
          <a:lstStyle/>
          <a:p>
            <a:pPr marL="342900" lvl="1" defTabSz="685800">
              <a:buClr>
                <a:srgbClr val="0D2D83"/>
              </a:buClr>
            </a:pPr>
            <a:r>
              <a:rPr lang="da-DK" sz="1500" dirty="0">
                <a:solidFill>
                  <a:prstClr val="white"/>
                </a:solidFill>
                <a:latin typeface="Times New Roman" panose="02020603050405020304" pitchFamily="18" charset="0"/>
                <a:cs typeface="Times New Roman" panose="02020603050405020304" pitchFamily="18" charset="0"/>
                <a:hlinkClick r:id="rId3"/>
              </a:rPr>
              <a:t>CVR to AFNet Teams Feautre Alignment_2Ap21.pdf</a:t>
            </a:r>
            <a:endParaRPr lang="da-DK" sz="15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872251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851" y="1039311"/>
            <a:ext cx="4184687" cy="520970"/>
          </a:xfrm>
        </p:spPr>
        <p:txBody>
          <a:bodyPr>
            <a:normAutofit fontScale="90000"/>
          </a:bodyPr>
          <a:lstStyle/>
          <a:p>
            <a:pPr algn="ctr"/>
            <a:r>
              <a:rPr lang="en-US" dirty="0">
                <a:solidFill>
                  <a:srgbClr val="0D2D83"/>
                </a:solidFill>
                <a:effectLst>
                  <a:outerShdw blurRad="38100" dist="38100" dir="2700000" algn="tl">
                    <a:srgbClr val="000000">
                      <a:alpha val="43137"/>
                    </a:srgbClr>
                  </a:outerShdw>
                </a:effectLst>
              </a:rPr>
              <a:t>CVR to AFNet Teams (cont.)</a:t>
            </a:r>
          </a:p>
        </p:txBody>
      </p:sp>
      <p:sp>
        <p:nvSpPr>
          <p:cNvPr id="3" name="Content Placeholder 2"/>
          <p:cNvSpPr>
            <a:spLocks noGrp="1"/>
          </p:cNvSpPr>
          <p:nvPr>
            <p:ph idx="1"/>
          </p:nvPr>
        </p:nvSpPr>
        <p:spPr/>
        <p:txBody>
          <a:bodyPr/>
          <a:lstStyle/>
          <a:p>
            <a:pPr marL="0" indent="0">
              <a:buNone/>
            </a:pPr>
            <a:endParaRPr lang="en-US" dirty="0"/>
          </a:p>
          <a:p>
            <a:endParaRPr lang="en-US" dirty="0"/>
          </a:p>
        </p:txBody>
      </p:sp>
      <p:sp>
        <p:nvSpPr>
          <p:cNvPr id="4" name="Slide Number Placeholder 3"/>
          <p:cNvSpPr>
            <a:spLocks noGrp="1"/>
          </p:cNvSpPr>
          <p:nvPr>
            <p:ph type="sldNum" sz="quarter" idx="4294967295"/>
          </p:nvPr>
        </p:nvSpPr>
        <p:spPr>
          <a:xfrm>
            <a:off x="8581124" y="5755798"/>
            <a:ext cx="354330" cy="260203"/>
          </a:xfrm>
          <a:prstGeom prst="rect">
            <a:avLst/>
          </a:prstGeom>
        </p:spPr>
        <p:txBody>
          <a:bodyPr vert="horz" lIns="68580" tIns="34290" rIns="68580" bIns="34290" rtlCol="0" anchor="ctr"/>
          <a:lstStyle>
            <a:defPPr>
              <a:defRPr lang="en-US"/>
            </a:defPPr>
            <a:lvl1pPr marL="0" algn="r" defTabSz="685800" rtl="0" eaLnBrk="1" fontAlgn="base" latinLnBrk="0" hangingPunct="1">
              <a:spcBef>
                <a:spcPct val="0"/>
              </a:spcBef>
              <a:spcAft>
                <a:spcPct val="0"/>
              </a:spcAft>
              <a:defRPr lang="en-US" sz="563" b="1" kern="1200" cap="all" baseline="0" smtClean="0">
                <a:solidFill>
                  <a:schemeClr val="tx1"/>
                </a:solidFill>
                <a:latin typeface="+mj-lt"/>
                <a:ea typeface="+mn-ea"/>
                <a:cs typeface="Arial" charset="0"/>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fld id="{D57F1E4F-1CFF-5643-939E-217C01CDF565}" type="slidenum">
              <a:rPr lang="en-US">
                <a:solidFill>
                  <a:prstClr val="black"/>
                </a:solidFill>
                <a:latin typeface="Calibri Light" panose="020F0302020204030204"/>
              </a:rPr>
              <a:pPr/>
              <a:t>29</a:t>
            </a:fld>
            <a:endParaRPr lang="en-US" dirty="0">
              <a:solidFill>
                <a:prstClr val="black"/>
              </a:solidFill>
              <a:latin typeface="Calibri Light" panose="020F0302020204030204"/>
            </a:endParaRPr>
          </a:p>
        </p:txBody>
      </p:sp>
      <p:pic>
        <p:nvPicPr>
          <p:cNvPr id="6" name="Picture 5">
            <a:hlinkClick r:id="rId3"/>
          </p:cNvPr>
          <p:cNvPicPr>
            <a:picLocks noChangeAspect="1"/>
          </p:cNvPicPr>
          <p:nvPr/>
        </p:nvPicPr>
        <p:blipFill rotWithShape="1">
          <a:blip r:embed="rId4">
            <a:extLst>
              <a:ext uri="{28A0092B-C50C-407E-A947-70E740481C1C}">
                <a14:useLocalDpi xmlns:a14="http://schemas.microsoft.com/office/drawing/2010/main" val="0"/>
              </a:ext>
            </a:extLst>
          </a:blip>
          <a:srcRect l="3555" t="4528" r="-428" b="-2288"/>
          <a:stretch/>
        </p:blipFill>
        <p:spPr>
          <a:xfrm>
            <a:off x="914400" y="1681258"/>
            <a:ext cx="6972300" cy="39989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69557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913210" y="6450665"/>
            <a:ext cx="1549400" cy="372533"/>
          </a:xfrm>
          <a:prstGeom prst="rect">
            <a:avLst/>
          </a:prstGeom>
          <a:noFill/>
        </p:spPr>
        <p:txBody>
          <a:bodyPr wrap="square" rtlCol="0">
            <a:spAutoFit/>
          </a:bodyPr>
          <a:lstStyle/>
          <a:p>
            <a:r>
              <a:rPr lang="en-US" dirty="0" smtClean="0">
                <a:hlinkClick r:id="rId2" action="ppaction://hlinksldjump"/>
              </a:rPr>
              <a:t>Back to Top</a:t>
            </a:r>
            <a:endParaRPr lang="en-US" dirty="0"/>
          </a:p>
        </p:txBody>
      </p:sp>
      <p:sp>
        <p:nvSpPr>
          <p:cNvPr id="2" name="TextBox 1"/>
          <p:cNvSpPr txBox="1"/>
          <p:nvPr/>
        </p:nvSpPr>
        <p:spPr>
          <a:xfrm>
            <a:off x="62145" y="4128119"/>
            <a:ext cx="9143999" cy="2462213"/>
          </a:xfrm>
          <a:prstGeom prst="rect">
            <a:avLst/>
          </a:prstGeom>
          <a:noFill/>
        </p:spPr>
        <p:txBody>
          <a:bodyPr wrap="square" rtlCol="0">
            <a:spAutoFit/>
          </a:bodyPr>
          <a:lstStyle/>
          <a:p>
            <a:r>
              <a:rPr lang="en-US" sz="1400" dirty="0" smtClean="0"/>
              <a:t>The </a:t>
            </a:r>
            <a:r>
              <a:rPr lang="en-US" sz="1400" dirty="0"/>
              <a:t>Colorado Department of Public Health and Environment launched a new call center for the public to ask questions specifically about the COVID-19 vaccine. </a:t>
            </a:r>
            <a:r>
              <a:rPr lang="en-US" sz="1400" dirty="0" smtClean="0"/>
              <a:t>Beginning </a:t>
            </a:r>
            <a:r>
              <a:rPr lang="en-US" sz="1400" dirty="0"/>
              <a:t>Feb. 1, hours will extend to 24 hours a day, seven days a week. The new toll-free number is 1-877-CO VAX CO (1-877-268-2926).</a:t>
            </a:r>
          </a:p>
          <a:p>
            <a:endParaRPr lang="en-US" sz="1400" dirty="0"/>
          </a:p>
          <a:p>
            <a:r>
              <a:rPr lang="en-US" sz="1400" dirty="0"/>
              <a:t>Vaccine call center staff are trained to answer COVID-19 vaccine-related questions, provide information about vaccine providers across the state, and give general information about COVID-19. Fifty operators are available to answer calls and can provide information in multiple languages. Staffing will expand as call volume requires. </a:t>
            </a:r>
          </a:p>
          <a:p>
            <a:endParaRPr lang="en-US" sz="1400" dirty="0"/>
          </a:p>
          <a:p>
            <a:r>
              <a:rPr lang="en-US" sz="1400" dirty="0"/>
              <a:t>The 1-877-CO VAX CO number is the go-to for vaccine-related questions for the general public, but they should continue using the Colorado Health Emergency Line for the Public (COHELP) and 2-1-1 Colorado for general information about COVID-19, such as the number of cases in Colorado, the list of symptoms, or how you can protect yourself.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6443" y="23303"/>
            <a:ext cx="7155402" cy="4024914"/>
          </a:xfrm>
          <a:prstGeom prst="rect">
            <a:avLst/>
          </a:prstGeom>
        </p:spPr>
      </p:pic>
    </p:spTree>
    <p:extLst>
      <p:ext uri="{BB962C8B-B14F-4D97-AF65-F5344CB8AC3E}">
        <p14:creationId xmlns:p14="http://schemas.microsoft.com/office/powerpoint/2010/main" val="2345760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71450" y="1916221"/>
            <a:ext cx="4857750" cy="2157413"/>
          </a:xfrm>
          <a:prstGeom prst="rect">
            <a:avLst/>
          </a:prstGeom>
          <a:ln w="12700">
            <a:solidFill>
              <a:schemeClr val="tx2">
                <a:lumMod val="25000"/>
              </a:schemeClr>
            </a:solidFill>
          </a:ln>
        </p:spPr>
      </p:pic>
      <p:sp>
        <p:nvSpPr>
          <p:cNvPr id="2" name="Title 1"/>
          <p:cNvSpPr>
            <a:spLocks noGrp="1"/>
          </p:cNvSpPr>
          <p:nvPr>
            <p:ph type="title"/>
          </p:nvPr>
        </p:nvSpPr>
        <p:spPr>
          <a:xfrm>
            <a:off x="1943101" y="1028700"/>
            <a:ext cx="4184687" cy="520970"/>
          </a:xfrm>
        </p:spPr>
        <p:txBody>
          <a:bodyPr>
            <a:normAutofit fontScale="90000"/>
          </a:bodyPr>
          <a:lstStyle/>
          <a:p>
            <a:r>
              <a:rPr lang="en-US" dirty="0">
                <a:solidFill>
                  <a:srgbClr val="0D2D83"/>
                </a:solidFill>
              </a:rPr>
              <a:t>O365 Training Available</a:t>
            </a:r>
          </a:p>
        </p:txBody>
      </p:sp>
      <p:sp>
        <p:nvSpPr>
          <p:cNvPr id="3" name="Content Placeholder 2"/>
          <p:cNvSpPr>
            <a:spLocks noGrp="1"/>
          </p:cNvSpPr>
          <p:nvPr>
            <p:ph idx="1"/>
          </p:nvPr>
        </p:nvSpPr>
        <p:spPr/>
        <p:txBody>
          <a:bodyPr/>
          <a:lstStyle/>
          <a:p>
            <a:pPr marL="0" indent="0">
              <a:buNone/>
            </a:pPr>
            <a:endParaRPr lang="en-US" dirty="0"/>
          </a:p>
          <a:p>
            <a:endParaRPr lang="en-US" dirty="0"/>
          </a:p>
        </p:txBody>
      </p:sp>
      <p:sp>
        <p:nvSpPr>
          <p:cNvPr id="6" name="Rectangle 5"/>
          <p:cNvSpPr/>
          <p:nvPr/>
        </p:nvSpPr>
        <p:spPr>
          <a:xfrm>
            <a:off x="153714" y="4173667"/>
            <a:ext cx="3486150" cy="1292662"/>
          </a:xfrm>
          <a:prstGeom prst="rect">
            <a:avLst/>
          </a:prstGeom>
        </p:spPr>
        <p:txBody>
          <a:bodyPr wrap="square">
            <a:spAutoFit/>
          </a:bodyPr>
          <a:lstStyle/>
          <a:p>
            <a:pPr defTabSz="685800">
              <a:buClr>
                <a:srgbClr val="0D2D83"/>
              </a:buClr>
              <a:buFont typeface="Wingdings" panose="05000000000000000000" pitchFamily="2" charset="2"/>
              <a:buChar char="q"/>
            </a:pPr>
            <a:r>
              <a:rPr lang="en-US" sz="1500" dirty="0">
                <a:solidFill>
                  <a:prstClr val="white"/>
                </a:solidFill>
                <a:latin typeface="Times New Roman" panose="02020603050405020304" pitchFamily="18" charset="0"/>
                <a:cs typeface="Times New Roman" panose="02020603050405020304" pitchFamily="18" charset="0"/>
              </a:rPr>
              <a:t>Some features include Microsoft skill training, videos, webinars and articles</a:t>
            </a:r>
          </a:p>
          <a:p>
            <a:pPr defTabSz="685800">
              <a:buClr>
                <a:srgbClr val="0D2D83"/>
              </a:buClr>
              <a:buFont typeface="Wingdings" panose="05000000000000000000" pitchFamily="2" charset="2"/>
              <a:buChar char="q"/>
            </a:pPr>
            <a:r>
              <a:rPr lang="en-US" sz="1500" dirty="0">
                <a:solidFill>
                  <a:prstClr val="white"/>
                </a:solidFill>
                <a:latin typeface="Times New Roman" panose="02020603050405020304" pitchFamily="18" charset="0"/>
                <a:cs typeface="Times New Roman" panose="02020603050405020304" pitchFamily="18" charset="0"/>
              </a:rPr>
              <a:t> </a:t>
            </a:r>
            <a:r>
              <a:rPr lang="en-US" sz="1500" u="sng" dirty="0">
                <a:solidFill>
                  <a:srgbClr val="E7E6E6"/>
                </a:solidFill>
                <a:latin typeface="Times New Roman" panose="02020603050405020304" pitchFamily="18" charset="0"/>
                <a:cs typeface="Times New Roman" panose="02020603050405020304" pitchFamily="18" charset="0"/>
                <a:hlinkClick r:id="rId4"/>
              </a:rPr>
              <a:t>https</a:t>
            </a:r>
            <a:r>
              <a:rPr lang="en-US" sz="1500" u="sng" dirty="0">
                <a:solidFill>
                  <a:srgbClr val="E7E6E6"/>
                </a:solidFill>
                <a:latin typeface="Times New Roman" panose="02020603050405020304" pitchFamily="18" charset="0"/>
                <a:cs typeface="Times New Roman" panose="02020603050405020304" pitchFamily="18" charset="0"/>
              </a:rPr>
              <a:t>://afteams.evolvetraining365.com/</a:t>
            </a:r>
          </a:p>
          <a:p>
            <a:pPr defTabSz="685800">
              <a:buClr>
                <a:srgbClr val="0D2D83"/>
              </a:buClr>
              <a:buFont typeface="Wingdings" panose="05000000000000000000" pitchFamily="2" charset="2"/>
              <a:buChar char="q"/>
            </a:pPr>
            <a:endParaRPr lang="en-US" dirty="0">
              <a:solidFill>
                <a:prstClr val="white"/>
              </a:solidFill>
              <a:latin typeface="Times New Roman" panose="02020603050405020304" pitchFamily="18" charset="0"/>
              <a:cs typeface="Times New Roman" panose="02020603050405020304" pitchFamily="18" charset="0"/>
            </a:endParaRPr>
          </a:p>
          <a:p>
            <a:pPr defTabSz="685800">
              <a:buClr>
                <a:srgbClr val="0D2D83"/>
              </a:buClr>
              <a:buFont typeface="Wingdings" panose="05000000000000000000" pitchFamily="2" charset="2"/>
              <a:buChar char="q"/>
            </a:pPr>
            <a:endParaRPr lang="en-US" sz="1500" dirty="0">
              <a:solidFill>
                <a:prstClr val="white"/>
              </a:solidFill>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5"/>
          <a:stretch>
            <a:fillRect/>
          </a:stretch>
        </p:blipFill>
        <p:spPr>
          <a:xfrm>
            <a:off x="4069011" y="2857898"/>
            <a:ext cx="4822031" cy="2886075"/>
          </a:xfrm>
          <a:prstGeom prst="rect">
            <a:avLst/>
          </a:prstGeom>
          <a:ln w="12700">
            <a:solidFill>
              <a:schemeClr val="tx2">
                <a:lumMod val="25000"/>
              </a:schemeClr>
            </a:solidFill>
          </a:ln>
        </p:spPr>
      </p:pic>
      <p:sp>
        <p:nvSpPr>
          <p:cNvPr id="9" name="Rectangle 8"/>
          <p:cNvSpPr/>
          <p:nvPr/>
        </p:nvSpPr>
        <p:spPr>
          <a:xfrm>
            <a:off x="5114681" y="1634486"/>
            <a:ext cx="3599552" cy="1246495"/>
          </a:xfrm>
          <a:prstGeom prst="rect">
            <a:avLst/>
          </a:prstGeom>
        </p:spPr>
        <p:txBody>
          <a:bodyPr wrap="square">
            <a:spAutoFit/>
          </a:bodyPr>
          <a:lstStyle/>
          <a:p>
            <a:pPr defTabSz="685800">
              <a:buClr>
                <a:srgbClr val="0D2D83"/>
              </a:buClr>
              <a:buFont typeface="Wingdings" panose="05000000000000000000" pitchFamily="2" charset="2"/>
              <a:buChar char="q"/>
            </a:pPr>
            <a:r>
              <a:rPr lang="en-US" sz="1500" dirty="0">
                <a:solidFill>
                  <a:prstClr val="white"/>
                </a:solidFill>
                <a:latin typeface="Times New Roman" panose="02020603050405020304" pitchFamily="18" charset="0"/>
                <a:cs typeface="Times New Roman" panose="02020603050405020304" pitchFamily="18" charset="0"/>
              </a:rPr>
              <a:t> Sign up using your @us.af.mil, @spaceforce.mil, @usspacecom.mil, usafa.edu and afit.edu email!</a:t>
            </a:r>
          </a:p>
          <a:p>
            <a:pPr defTabSz="685800">
              <a:buClr>
                <a:srgbClr val="0D2D83"/>
              </a:buClr>
              <a:buFont typeface="Wingdings" panose="05000000000000000000" pitchFamily="2" charset="2"/>
              <a:buChar char="q"/>
            </a:pPr>
            <a:r>
              <a:rPr lang="en-US" sz="1500" dirty="0">
                <a:solidFill>
                  <a:prstClr val="white"/>
                </a:solidFill>
                <a:latin typeface="Times New Roman" panose="02020603050405020304" pitchFamily="18" charset="0"/>
                <a:cs typeface="Times New Roman" panose="02020603050405020304" pitchFamily="18" charset="0"/>
              </a:rPr>
              <a:t> Easily search for training and functionality videos</a:t>
            </a:r>
          </a:p>
        </p:txBody>
      </p:sp>
    </p:spTree>
    <p:extLst>
      <p:ext uri="{BB962C8B-B14F-4D97-AF65-F5344CB8AC3E}">
        <p14:creationId xmlns:p14="http://schemas.microsoft.com/office/powerpoint/2010/main" val="20703777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405472009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470" y="0"/>
            <a:ext cx="8875059" cy="6858000"/>
          </a:xfrm>
          <a:prstGeom prst="rect">
            <a:avLst/>
          </a:prstGeom>
        </p:spPr>
      </p:pic>
    </p:spTree>
    <p:extLst>
      <p:ext uri="{BB962C8B-B14F-4D97-AF65-F5344CB8AC3E}">
        <p14:creationId xmlns:p14="http://schemas.microsoft.com/office/powerpoint/2010/main" val="23210115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3511207731"/>
              </p:ext>
            </p:extLst>
          </p:nvPr>
        </p:nvGraphicFramePr>
        <p:xfrm>
          <a:off x="1914861" y="3957"/>
          <a:ext cx="5303520" cy="6864009"/>
        </p:xfrm>
        <a:graphic>
          <a:graphicData uri="http://schemas.openxmlformats.org/presentationml/2006/ole">
            <mc:AlternateContent xmlns:mc="http://schemas.openxmlformats.org/markup-compatibility/2006">
              <mc:Choice xmlns:v="urn:schemas-microsoft-com:vml" Requires="v">
                <p:oleObj spid="_x0000_s5134" name="Acrobat Document" r:id="rId3" imgW="5829042" imgH="7543800" progId="Acrobat.Document.DC">
                  <p:embed/>
                </p:oleObj>
              </mc:Choice>
              <mc:Fallback>
                <p:oleObj name="Acrobat Document" r:id="rId3" imgW="5829042" imgH="7543800" progId="Acrobat.Document.DC">
                  <p:embed/>
                  <p:pic>
                    <p:nvPicPr>
                      <p:cNvPr id="0" name=""/>
                      <p:cNvPicPr/>
                      <p:nvPr/>
                    </p:nvPicPr>
                    <p:blipFill>
                      <a:blip r:embed="rId4"/>
                      <a:stretch>
                        <a:fillRect/>
                      </a:stretch>
                    </p:blipFill>
                    <p:spPr>
                      <a:xfrm>
                        <a:off x="1914861" y="3957"/>
                        <a:ext cx="5303520" cy="6864009"/>
                      </a:xfrm>
                      <a:prstGeom prst="rect">
                        <a:avLst/>
                      </a:prstGeom>
                    </p:spPr>
                  </p:pic>
                </p:oleObj>
              </mc:Fallback>
            </mc:AlternateContent>
          </a:graphicData>
        </a:graphic>
      </p:graphicFrame>
      <p:sp>
        <p:nvSpPr>
          <p:cNvPr id="5" name="TextBox 4"/>
          <p:cNvSpPr txBox="1"/>
          <p:nvPr/>
        </p:nvSpPr>
        <p:spPr>
          <a:xfrm>
            <a:off x="344245" y="5927464"/>
            <a:ext cx="1355463" cy="646331"/>
          </a:xfrm>
          <a:prstGeom prst="rect">
            <a:avLst/>
          </a:prstGeom>
          <a:noFill/>
        </p:spPr>
        <p:txBody>
          <a:bodyPr wrap="square" rtlCol="0">
            <a:spAutoFit/>
          </a:bodyPr>
          <a:lstStyle/>
          <a:p>
            <a:r>
              <a:rPr lang="en-US" sz="1200" dirty="0" smtClean="0"/>
              <a:t>RSVP to:</a:t>
            </a:r>
          </a:p>
          <a:p>
            <a:r>
              <a:rPr lang="en-US" sz="1200" dirty="0" smtClean="0">
                <a:hlinkClick r:id="rId5"/>
              </a:rPr>
              <a:t>Lance.k.ellis2.ctr@mail.mil</a:t>
            </a:r>
            <a:endParaRPr lang="en-US" sz="1200" dirty="0" smtClean="0"/>
          </a:p>
        </p:txBody>
      </p:sp>
    </p:spTree>
    <p:extLst>
      <p:ext uri="{BB962C8B-B14F-4D97-AF65-F5344CB8AC3E}">
        <p14:creationId xmlns:p14="http://schemas.microsoft.com/office/powerpoint/2010/main" val="36421278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p:cNvGraphicFramePr>
            <a:graphicFrameLocks noChangeAspect="1"/>
          </p:cNvGraphicFramePr>
          <p:nvPr>
            <p:extLst>
              <p:ext uri="{D42A27DB-BD31-4B8C-83A1-F6EECF244321}">
                <p14:modId xmlns:p14="http://schemas.microsoft.com/office/powerpoint/2010/main" val="1330726836"/>
              </p:ext>
            </p:extLst>
          </p:nvPr>
        </p:nvGraphicFramePr>
        <p:xfrm>
          <a:off x="1922563" y="-17536"/>
          <a:ext cx="5312426" cy="6875536"/>
        </p:xfrm>
        <a:graphic>
          <a:graphicData uri="http://schemas.openxmlformats.org/presentationml/2006/ole">
            <mc:AlternateContent xmlns:mc="http://schemas.openxmlformats.org/markup-compatibility/2006">
              <mc:Choice xmlns:v="urn:schemas-microsoft-com:vml" Requires="v">
                <p:oleObj spid="_x0000_s3086" name="Acrobat Document" r:id="rId3" imgW="5829042" imgH="7543800" progId="Acrobat.Document.DC">
                  <p:embed/>
                </p:oleObj>
              </mc:Choice>
              <mc:Fallback>
                <p:oleObj name="Acrobat Document" r:id="rId3" imgW="5829042" imgH="7543800" progId="Acrobat.Document.DC">
                  <p:embed/>
                  <p:pic>
                    <p:nvPicPr>
                      <p:cNvPr id="0" name=""/>
                      <p:cNvPicPr/>
                      <p:nvPr/>
                    </p:nvPicPr>
                    <p:blipFill>
                      <a:blip r:embed="rId4"/>
                      <a:stretch>
                        <a:fillRect/>
                      </a:stretch>
                    </p:blipFill>
                    <p:spPr>
                      <a:xfrm>
                        <a:off x="1922563" y="-17536"/>
                        <a:ext cx="5312426" cy="6875536"/>
                      </a:xfrm>
                      <a:prstGeom prst="rect">
                        <a:avLst/>
                      </a:prstGeom>
                    </p:spPr>
                  </p:pic>
                </p:oleObj>
              </mc:Fallback>
            </mc:AlternateContent>
          </a:graphicData>
        </a:graphic>
      </p:graphicFrame>
      <p:sp>
        <p:nvSpPr>
          <p:cNvPr id="5" name="TextBox 4"/>
          <p:cNvSpPr txBox="1"/>
          <p:nvPr/>
        </p:nvSpPr>
        <p:spPr>
          <a:xfrm>
            <a:off x="163773" y="4981433"/>
            <a:ext cx="1965278" cy="1754326"/>
          </a:xfrm>
          <a:prstGeom prst="rect">
            <a:avLst/>
          </a:prstGeom>
          <a:noFill/>
        </p:spPr>
        <p:txBody>
          <a:bodyPr wrap="square" rtlCol="0">
            <a:spAutoFit/>
          </a:bodyPr>
          <a:lstStyle/>
          <a:p>
            <a:r>
              <a:rPr lang="en-US" dirty="0" smtClean="0"/>
              <a:t>Registration Link:</a:t>
            </a:r>
          </a:p>
          <a:p>
            <a:r>
              <a:rPr lang="en-US" dirty="0">
                <a:hlinkClick r:id="rId5"/>
              </a:rPr>
              <a:t>https://</a:t>
            </a:r>
            <a:r>
              <a:rPr lang="en-US" dirty="0" smtClean="0">
                <a:hlinkClick r:id="rId5"/>
              </a:rPr>
              <a:t>www.angstrongbonds.org/ems/url/IkSfcpCQtEgDHRHrg2FKjg</a:t>
            </a:r>
            <a:endParaRPr lang="en-US" dirty="0" smtClean="0"/>
          </a:p>
          <a:p>
            <a:endParaRPr lang="en-US" dirty="0"/>
          </a:p>
        </p:txBody>
      </p:sp>
    </p:spTree>
    <p:extLst>
      <p:ext uri="{BB962C8B-B14F-4D97-AF65-F5344CB8AC3E}">
        <p14:creationId xmlns:p14="http://schemas.microsoft.com/office/powerpoint/2010/main" val="466395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3187" y="0"/>
            <a:ext cx="3857625" cy="6858000"/>
          </a:xfrm>
          <a:prstGeom prst="rect">
            <a:avLst/>
          </a:prstGeom>
        </p:spPr>
      </p:pic>
      <p:sp>
        <p:nvSpPr>
          <p:cNvPr id="3" name="Rectangle 2"/>
          <p:cNvSpPr/>
          <p:nvPr/>
        </p:nvSpPr>
        <p:spPr>
          <a:xfrm>
            <a:off x="-1" y="2870516"/>
            <a:ext cx="1979408" cy="2308324"/>
          </a:xfrm>
          <a:prstGeom prst="rect">
            <a:avLst/>
          </a:prstGeom>
        </p:spPr>
        <p:txBody>
          <a:bodyPr wrap="square">
            <a:spAutoFit/>
          </a:bodyPr>
          <a:lstStyle/>
          <a:p>
            <a:r>
              <a:rPr lang="en-US" dirty="0" smtClean="0"/>
              <a:t>Full PDF:</a:t>
            </a:r>
          </a:p>
          <a:p>
            <a:r>
              <a:rPr lang="en-US" dirty="0" smtClean="0">
                <a:hlinkClick r:id="rId3"/>
              </a:rPr>
              <a:t>https</a:t>
            </a:r>
            <a:r>
              <a:rPr lang="en-US" dirty="0">
                <a:hlinkClick r:id="rId3"/>
              </a:rPr>
              <a:t>://</a:t>
            </a:r>
            <a:r>
              <a:rPr lang="en-US" dirty="0" smtClean="0">
                <a:hlinkClick r:id="rId3"/>
              </a:rPr>
              <a:t>control.m360mobile.com/uploads/1021/images/thumb/event/pdf/Sturm_MT_GeneralFlyer.pdf</a:t>
            </a:r>
            <a:endParaRPr lang="en-US" dirty="0" smtClean="0"/>
          </a:p>
          <a:p>
            <a:endParaRPr lang="en-US" dirty="0"/>
          </a:p>
        </p:txBody>
      </p:sp>
    </p:spTree>
    <p:extLst>
      <p:ext uri="{BB962C8B-B14F-4D97-AF65-F5344CB8AC3E}">
        <p14:creationId xmlns:p14="http://schemas.microsoft.com/office/powerpoint/2010/main" val="32150368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Love and Logic Parenting class </a:t>
            </a:r>
          </a:p>
        </p:txBody>
      </p:sp>
      <p:sp>
        <p:nvSpPr>
          <p:cNvPr id="3" name="Content Placeholder 2"/>
          <p:cNvSpPr>
            <a:spLocks noGrp="1"/>
          </p:cNvSpPr>
          <p:nvPr>
            <p:ph idx="1"/>
          </p:nvPr>
        </p:nvSpPr>
        <p:spPr/>
        <p:txBody>
          <a:bodyPr>
            <a:normAutofit fontScale="47500" lnSpcReduction="20000"/>
          </a:bodyPr>
          <a:lstStyle/>
          <a:p>
            <a:pPr marL="0" indent="0">
              <a:buNone/>
            </a:pPr>
            <a:r>
              <a:rPr lang="en-US" dirty="0"/>
              <a:t>For Child Abuse Awareness Month, Family Advocacy will be offering a virtual introduction to the Love and Logic Parenting class on 27 April 2021 from 1200-1400.  Love and Logic is a model dedicated to making parenting fun and rewarding, instead of stressful and chaotic.  The model helps to provide practical tools and techniques that help adults achieve respectful, healthy relationships with their children. </a:t>
            </a:r>
          </a:p>
          <a:p>
            <a:pPr marL="0" indent="0">
              <a:buNone/>
            </a:pPr>
            <a:r>
              <a:rPr lang="en-US" dirty="0"/>
              <a:t> </a:t>
            </a:r>
          </a:p>
          <a:p>
            <a:pPr marL="0" indent="0">
              <a:buNone/>
            </a:pPr>
            <a:r>
              <a:rPr lang="en-US" dirty="0"/>
              <a:t>In the 2-hour mini class, we are offering an introduction into the core principles and skills in Love and Logic, where we will explore the benefits and advantages to using these parenting techniques as well as to allow participants to ask questions they may have.  The information provided will be a mini snip-it of the full class that Family Advocacy will offer in May.  For more information, please call Family Advocacy at 720-847-6453.</a:t>
            </a:r>
          </a:p>
          <a:p>
            <a:pPr marL="0" indent="0">
              <a:buNone/>
            </a:pPr>
            <a:r>
              <a:rPr lang="en-US" dirty="0"/>
              <a:t> </a:t>
            </a:r>
          </a:p>
          <a:p>
            <a:pPr marL="0" indent="0">
              <a:buNone/>
            </a:pPr>
            <a:r>
              <a:rPr lang="en-US" dirty="0"/>
              <a:t>Click on this link (or paste in your browser) to sign up:  </a:t>
            </a:r>
            <a:r>
              <a:rPr lang="en-US" u="sng" dirty="0">
                <a:hlinkClick r:id="rId2"/>
              </a:rPr>
              <a:t>https://teams.microsoft.com/l/meetup-join/19%3ameeting_Y2ZmNGJhOGItMDZhZC00YjM2LTlmOGUtN2NkYWJhOTljZjc5%40thread.v2/0?context=%7b%22Tid%22%3a%2221acfbb3-32be-4715-9025-1e2f015cbbe9%22%2c%22Oid%22%3a%22dd8d52ed-ae2b-4444-ad92-e541b7b4c236%22%7d</a:t>
            </a:r>
            <a:endParaRPr lang="en-US" dirty="0"/>
          </a:p>
          <a:p>
            <a:pPr marL="0" marR="0" indent="0">
              <a:spcBef>
                <a:spcPts val="0"/>
              </a:spcBef>
              <a:spcAft>
                <a:spcPts val="0"/>
              </a:spcAft>
              <a:buNone/>
            </a:pPr>
            <a:r>
              <a:rPr lang="en-US" dirty="0">
                <a:latin typeface="Calibri" panose="020F0502020204030204" pitchFamily="34" charset="0"/>
                <a:ea typeface="Calibri" panose="020F0502020204030204" pitchFamily="34" charset="0"/>
              </a:rPr>
              <a:t> </a:t>
            </a: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sz="4000" b="1" dirty="0">
                <a:solidFill>
                  <a:srgbClr val="1F497D"/>
                </a:solidFill>
                <a:latin typeface="Monotype Corsiva" panose="03010101010201010101" pitchFamily="66" charset="0"/>
                <a:ea typeface="Calibri" panose="020F0502020204030204" pitchFamily="34" charset="0"/>
              </a:rPr>
              <a:t>Sandy</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 </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SANDRA D. WHITAKER, DAFC</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Buckley Garrison Violence Prevention Integrator</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510 S Aspen Street, </a:t>
            </a:r>
            <a:r>
              <a:rPr lang="en-US" dirty="0" err="1">
                <a:solidFill>
                  <a:srgbClr val="1F497D"/>
                </a:solidFill>
                <a:latin typeface="Calibri" panose="020F0502020204030204" pitchFamily="34" charset="0"/>
                <a:ea typeface="Calibri" panose="020F0502020204030204" pitchFamily="34" charset="0"/>
              </a:rPr>
              <a:t>Bldg</a:t>
            </a:r>
            <a:r>
              <a:rPr lang="en-US" dirty="0">
                <a:solidFill>
                  <a:srgbClr val="1F497D"/>
                </a:solidFill>
                <a:latin typeface="Calibri" panose="020F0502020204030204" pitchFamily="34" charset="0"/>
                <a:ea typeface="Calibri" panose="020F0502020204030204" pitchFamily="34" charset="0"/>
              </a:rPr>
              <a:t> 1030</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Buckley AFB CO 80011</a:t>
            </a:r>
            <a:endParaRPr lang="en-US" dirty="0">
              <a:latin typeface="Calibri" panose="020F0502020204030204" pitchFamily="34" charset="0"/>
              <a:ea typeface="Calibri" panose="020F0502020204030204" pitchFamily="34" charset="0"/>
            </a:endParaRPr>
          </a:p>
          <a:p>
            <a:pPr marL="0" marR="0" indent="0">
              <a:spcBef>
                <a:spcPts val="0"/>
              </a:spcBef>
              <a:spcAft>
                <a:spcPts val="0"/>
              </a:spcAft>
              <a:buNone/>
            </a:pPr>
            <a:r>
              <a:rPr lang="en-US" dirty="0">
                <a:solidFill>
                  <a:srgbClr val="1F497D"/>
                </a:solidFill>
                <a:latin typeface="Calibri" panose="020F0502020204030204" pitchFamily="34" charset="0"/>
                <a:ea typeface="Calibri" panose="020F0502020204030204" pitchFamily="34" charset="0"/>
              </a:rPr>
              <a:t>DSN 847-6046  </a:t>
            </a:r>
            <a:r>
              <a:rPr lang="en-US" dirty="0" err="1">
                <a:solidFill>
                  <a:srgbClr val="1F497D"/>
                </a:solidFill>
                <a:latin typeface="Calibri" panose="020F0502020204030204" pitchFamily="34" charset="0"/>
                <a:ea typeface="Calibri" panose="020F0502020204030204" pitchFamily="34" charset="0"/>
              </a:rPr>
              <a:t>Comm</a:t>
            </a:r>
            <a:r>
              <a:rPr lang="en-US" dirty="0">
                <a:solidFill>
                  <a:srgbClr val="1F497D"/>
                </a:solidFill>
                <a:latin typeface="Calibri" panose="020F0502020204030204" pitchFamily="34" charset="0"/>
                <a:ea typeface="Calibri" panose="020F0502020204030204" pitchFamily="34" charset="0"/>
              </a:rPr>
              <a:t> </a:t>
            </a:r>
            <a:r>
              <a:rPr lang="en-US" dirty="0" smtClean="0">
                <a:solidFill>
                  <a:srgbClr val="1F497D"/>
                </a:solidFill>
                <a:latin typeface="Calibri" panose="020F0502020204030204" pitchFamily="34" charset="0"/>
                <a:ea typeface="Calibri" panose="020F0502020204030204" pitchFamily="34" charset="0"/>
              </a:rPr>
              <a:t>720-847-6046</a:t>
            </a:r>
            <a:endParaRPr lang="en-US"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526237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240</a:t>
            </a:r>
            <a:r>
              <a:rPr lang="en-US" baseline="30000" dirty="0" smtClean="0"/>
              <a:t>th</a:t>
            </a:r>
            <a:r>
              <a:rPr lang="en-US" dirty="0" smtClean="0"/>
              <a:t> Change of Command, 1 May</a:t>
            </a:r>
            <a:endParaRPr lang="en-US" dirty="0"/>
          </a:p>
        </p:txBody>
      </p:sp>
      <p:sp>
        <p:nvSpPr>
          <p:cNvPr id="3" name="Content Placeholder 2"/>
          <p:cNvSpPr>
            <a:spLocks noGrp="1"/>
          </p:cNvSpPr>
          <p:nvPr>
            <p:ph idx="1"/>
          </p:nvPr>
        </p:nvSpPr>
        <p:spPr/>
        <p:txBody>
          <a:bodyPr>
            <a:normAutofit fontScale="77500" lnSpcReduction="20000"/>
          </a:bodyPr>
          <a:lstStyle/>
          <a:p>
            <a:pPr marL="0" indent="0">
              <a:buNone/>
            </a:pPr>
            <a:r>
              <a:rPr lang="en-US" dirty="0"/>
              <a:t>Airmen of the 140</a:t>
            </a:r>
            <a:r>
              <a:rPr lang="en-US" baseline="30000" dirty="0"/>
              <a:t>th</a:t>
            </a:r>
            <a:r>
              <a:rPr lang="en-US" dirty="0"/>
              <a:t> Wing,</a:t>
            </a:r>
          </a:p>
          <a:p>
            <a:pPr marL="0" indent="0">
              <a:buNone/>
            </a:pPr>
            <a:r>
              <a:rPr lang="en-US" dirty="0"/>
              <a:t> </a:t>
            </a:r>
          </a:p>
          <a:p>
            <a:pPr marL="0" indent="0">
              <a:buNone/>
            </a:pPr>
            <a:r>
              <a:rPr lang="en-US" dirty="0"/>
              <a:t>Please see the link below for the 240</a:t>
            </a:r>
            <a:r>
              <a:rPr lang="en-US" baseline="30000" dirty="0"/>
              <a:t>th</a:t>
            </a:r>
            <a:r>
              <a:rPr lang="en-US" dirty="0"/>
              <a:t> Civil Engineer Flight’s change of command ceremony and Col Markowitz’s retirement ceremony.</a:t>
            </a:r>
          </a:p>
          <a:p>
            <a:pPr marL="0" indent="0">
              <a:buNone/>
            </a:pPr>
            <a:r>
              <a:rPr lang="en-US" dirty="0"/>
              <a:t> </a:t>
            </a:r>
          </a:p>
          <a:p>
            <a:pPr marL="0" indent="0">
              <a:buNone/>
            </a:pPr>
            <a:r>
              <a:rPr lang="en-US" u="sng" dirty="0">
                <a:hlinkClick r:id="rId2"/>
              </a:rPr>
              <a:t>https://einvitations.afit.edu/inv/index.cfm?i=589318&amp;k=07694B0A7A5F</a:t>
            </a:r>
            <a:endParaRPr lang="en-US" dirty="0"/>
          </a:p>
          <a:p>
            <a:pPr marL="0" indent="0">
              <a:buNone/>
            </a:pPr>
            <a:r>
              <a:rPr lang="en-US" dirty="0"/>
              <a:t> </a:t>
            </a:r>
          </a:p>
          <a:p>
            <a:pPr marL="0" indent="0">
              <a:buNone/>
            </a:pPr>
            <a:r>
              <a:rPr lang="en-US" dirty="0"/>
              <a:t>Date: 1 May 2021</a:t>
            </a:r>
          </a:p>
          <a:p>
            <a:pPr marL="0" indent="0">
              <a:buNone/>
            </a:pPr>
            <a:r>
              <a:rPr lang="en-US" dirty="0"/>
              <a:t>Time: 1300</a:t>
            </a:r>
          </a:p>
          <a:p>
            <a:pPr marL="0" indent="0">
              <a:buNone/>
            </a:pPr>
            <a:r>
              <a:rPr lang="en-US" dirty="0"/>
              <a:t>Location: Facebook Live (in-person attendance must be coordinated with event POC)</a:t>
            </a:r>
          </a:p>
          <a:p>
            <a:pPr marL="0" indent="0">
              <a:buNone/>
            </a:pPr>
            <a:r>
              <a:rPr lang="en-US" dirty="0"/>
              <a:t> </a:t>
            </a:r>
            <a:r>
              <a:rPr lang="en-US" u="sng" dirty="0">
                <a:hlinkClick r:id="rId3"/>
              </a:rPr>
              <a:t>www.facebook.com/140WG</a:t>
            </a:r>
            <a:r>
              <a:rPr lang="en-US" u="sng" dirty="0" smtClean="0">
                <a:hlinkClick r:id="rId3"/>
              </a:rPr>
              <a:t>/</a:t>
            </a:r>
            <a:endParaRPr lang="en-US" dirty="0"/>
          </a:p>
        </p:txBody>
      </p:sp>
    </p:spTree>
    <p:extLst>
      <p:ext uri="{BB962C8B-B14F-4D97-AF65-F5344CB8AC3E}">
        <p14:creationId xmlns:p14="http://schemas.microsoft.com/office/powerpoint/2010/main" val="3522758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07224" y="1107640"/>
            <a:ext cx="6536776" cy="4965783"/>
          </a:xfrm>
          <a:prstGeom prst="rect">
            <a:avLst/>
          </a:prstGeom>
        </p:spPr>
      </p:pic>
      <p:sp>
        <p:nvSpPr>
          <p:cNvPr id="3" name="Rectangle 2"/>
          <p:cNvSpPr/>
          <p:nvPr/>
        </p:nvSpPr>
        <p:spPr>
          <a:xfrm>
            <a:off x="118533" y="2113203"/>
            <a:ext cx="2116667" cy="1754326"/>
          </a:xfrm>
          <a:prstGeom prst="rect">
            <a:avLst/>
          </a:prstGeom>
        </p:spPr>
        <p:txBody>
          <a:bodyPr wrap="square">
            <a:spAutoFit/>
          </a:bodyPr>
          <a:lstStyle/>
          <a:p>
            <a:r>
              <a:rPr lang="en-US" dirty="0"/>
              <a:t>Full PDF:</a:t>
            </a:r>
          </a:p>
          <a:p>
            <a:r>
              <a:rPr lang="en-US" dirty="0" smtClean="0">
                <a:hlinkClick r:id="rId3"/>
              </a:rPr>
              <a:t>https</a:t>
            </a:r>
            <a:r>
              <a:rPr lang="en-US" dirty="0">
                <a:hlinkClick r:id="rId3"/>
              </a:rPr>
              <a:t>://control.m360mobile.com/uploads/1021/images/thumb/event/pdf/Colorado_Elks_(1).</a:t>
            </a:r>
            <a:r>
              <a:rPr lang="en-US" dirty="0" smtClean="0">
                <a:hlinkClick r:id="rId3"/>
              </a:rPr>
              <a:t>pdf</a:t>
            </a:r>
            <a:endParaRPr lang="en-US" dirty="0" smtClean="0"/>
          </a:p>
        </p:txBody>
      </p:sp>
    </p:spTree>
    <p:extLst>
      <p:ext uri="{BB962C8B-B14F-4D97-AF65-F5344CB8AC3E}">
        <p14:creationId xmlns:p14="http://schemas.microsoft.com/office/powerpoint/2010/main" val="186437060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1194</TotalTime>
  <Words>3050</Words>
  <Application>Microsoft Office PowerPoint</Application>
  <PresentationFormat>On-screen Show (4:3)</PresentationFormat>
  <Paragraphs>304</Paragraphs>
  <Slides>32</Slides>
  <Notes>8</Notes>
  <HiddenSlides>0</HiddenSlides>
  <MMClips>0</MMClips>
  <ScaleCrop>false</ScaleCrop>
  <HeadingPairs>
    <vt:vector size="8" baseType="variant">
      <vt:variant>
        <vt:lpstr>Fonts Used</vt:lpstr>
      </vt:variant>
      <vt:variant>
        <vt:i4>12</vt:i4>
      </vt:variant>
      <vt:variant>
        <vt:lpstr>Theme</vt:lpstr>
      </vt:variant>
      <vt:variant>
        <vt:i4>2</vt:i4>
      </vt:variant>
      <vt:variant>
        <vt:lpstr>Embedded OLE Servers</vt:lpstr>
      </vt:variant>
      <vt:variant>
        <vt:i4>1</vt:i4>
      </vt:variant>
      <vt:variant>
        <vt:lpstr>Slide Titles</vt:lpstr>
      </vt:variant>
      <vt:variant>
        <vt:i4>32</vt:i4>
      </vt:variant>
    </vt:vector>
  </HeadingPairs>
  <TitlesOfParts>
    <vt:vector size="47" baseType="lpstr">
      <vt:lpstr>Adobe Heiti Std R</vt:lpstr>
      <vt:lpstr>Arial</vt:lpstr>
      <vt:lpstr>Arial Black</vt:lpstr>
      <vt:lpstr>Calibri</vt:lpstr>
      <vt:lpstr>Calibri Light</vt:lpstr>
      <vt:lpstr>Gill Sans</vt:lpstr>
      <vt:lpstr>Gill Sans MT</vt:lpstr>
      <vt:lpstr>Lucida Sans</vt:lpstr>
      <vt:lpstr>Monotype Corsiva</vt:lpstr>
      <vt:lpstr>Tahoma</vt:lpstr>
      <vt:lpstr>Times New Roman</vt:lpstr>
      <vt:lpstr>Wingdings</vt:lpstr>
      <vt:lpstr>Office Theme</vt:lpstr>
      <vt:lpstr>1_Office Theme</vt:lpstr>
      <vt:lpstr>Acrobat Document</vt:lpstr>
      <vt:lpstr>Cougar Tales – 21 APR 2021</vt:lpstr>
      <vt:lpstr>PowerPoint Presentation</vt:lpstr>
      <vt:lpstr>PowerPoint Presentation</vt:lpstr>
      <vt:lpstr>PowerPoint Presentation</vt:lpstr>
      <vt:lpstr>PowerPoint Presentation</vt:lpstr>
      <vt:lpstr>PowerPoint Presentation</vt:lpstr>
      <vt:lpstr>Love and Logic Parenting class </vt:lpstr>
      <vt:lpstr>240th Change of Command, 1 May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MARIJUANA MYTHS Think you know about marijuana use in the Military?</vt:lpstr>
      <vt:lpstr>Air National Guard FY21 Bonus AFSCs</vt:lpstr>
      <vt:lpstr>CVR Shutting Down</vt:lpstr>
      <vt:lpstr>Latest Info – HQ CCC AF Portal Site</vt:lpstr>
      <vt:lpstr>AFNet (CHES)Teams Access Instructions</vt:lpstr>
      <vt:lpstr>AFNet (CHES) Teams Access Instructions (cont.)</vt:lpstr>
      <vt:lpstr>CVR to AFNet Teams</vt:lpstr>
      <vt:lpstr>CVR to AFNet Teams (cont.)</vt:lpstr>
      <vt:lpstr>O365 Training Available</vt:lpstr>
      <vt:lpstr>PowerPoint Presentation</vt:lpstr>
      <vt:lpstr>PowerPoint Presentation</vt:lpstr>
    </vt:vector>
  </TitlesOfParts>
  <Company>U.S. Air Force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Cougar Tales – 8 Oct</dc:title>
  <dc:creator>BLACKE, KINDER L Maj US Air Force ANG 140 WG/PA/CCE</dc:creator>
  <cp:lastModifiedBy>AUSTIN HARVILL</cp:lastModifiedBy>
  <cp:revision>124</cp:revision>
  <dcterms:created xsi:type="dcterms:W3CDTF">2020-10-08T20:33:59Z</dcterms:created>
  <dcterms:modified xsi:type="dcterms:W3CDTF">2021-04-21T20:38:44Z</dcterms:modified>
</cp:coreProperties>
</file>